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5" r:id="rId17"/>
    <p:sldId id="276" r:id="rId18"/>
    <p:sldId id="277" r:id="rId19"/>
    <p:sldId id="274" r:id="rId20"/>
    <p:sldId id="278" r:id="rId21"/>
    <p:sldId id="279"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Bertuzzi" initials="SB" lastIdx="2" clrIdx="0">
    <p:extLst>
      <p:ext uri="{19B8F6BF-5375-455C-9EA6-DF929625EA0E}">
        <p15:presenceInfo xmlns:p15="http://schemas.microsoft.com/office/powerpoint/2012/main" userId="ab16768cf16b59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5" autoAdjust="0"/>
    <p:restoredTop sz="94660"/>
  </p:normalViewPr>
  <p:slideViewPr>
    <p:cSldViewPr snapToGrid="0">
      <p:cViewPr varScale="1">
        <p:scale>
          <a:sx n="80" d="100"/>
          <a:sy n="80" d="100"/>
        </p:scale>
        <p:origin x="3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160C3-46E0-4C5B-AA3E-0D1D4E2157DB}" type="datetimeFigureOut">
              <a:rPr lang="it-IT" smtClean="0"/>
              <a:t>01/11/2020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8DE52-39CC-43B9-A4C3-40030E5D7FF5}" type="slidenum">
              <a:rPr lang="it-IT" smtClean="0"/>
              <a:t>‹N›</a:t>
            </a:fld>
            <a:endParaRPr lang="it-IT"/>
          </a:p>
        </p:txBody>
      </p:sp>
    </p:spTree>
    <p:extLst>
      <p:ext uri="{BB962C8B-B14F-4D97-AF65-F5344CB8AC3E}">
        <p14:creationId xmlns:p14="http://schemas.microsoft.com/office/powerpoint/2010/main" val="246035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788DE52-39CC-43B9-A4C3-40030E5D7FF5}" type="slidenum">
              <a:rPr lang="it-IT" smtClean="0"/>
              <a:t>2</a:t>
            </a:fld>
            <a:endParaRPr lang="it-IT"/>
          </a:p>
        </p:txBody>
      </p:sp>
    </p:spTree>
    <p:extLst>
      <p:ext uri="{BB962C8B-B14F-4D97-AF65-F5344CB8AC3E}">
        <p14:creationId xmlns:p14="http://schemas.microsoft.com/office/powerpoint/2010/main" val="60558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4268C6A-4FB4-47D4-AE10-669F6EFF1D21}" type="datetimeFigureOut">
              <a:rPr lang="it-IT" smtClean="0"/>
              <a:t>01/11/2020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413037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4268C6A-4FB4-47D4-AE10-669F6EFF1D21}" type="datetimeFigureOut">
              <a:rPr lang="it-IT" smtClean="0"/>
              <a:t>01/11/2020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538759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4268C6A-4FB4-47D4-AE10-669F6EFF1D21}" type="datetimeFigureOut">
              <a:rPr lang="it-IT" smtClean="0"/>
              <a:t>01/11/2020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09EAB28-2AE7-4424-8A71-E5080440CDC1}"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3340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4268C6A-4FB4-47D4-AE10-669F6EFF1D21}" type="datetimeFigureOut">
              <a:rPr lang="it-IT" smtClean="0"/>
              <a:t>01/11/2020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3140254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4268C6A-4FB4-47D4-AE10-669F6EFF1D21}" type="datetimeFigureOut">
              <a:rPr lang="it-IT" smtClean="0"/>
              <a:t>01/11/2020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09EAB28-2AE7-4424-8A71-E5080440CDC1}"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93577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4268C6A-4FB4-47D4-AE10-669F6EFF1D21}" type="datetimeFigureOut">
              <a:rPr lang="it-IT" smtClean="0"/>
              <a:t>01/11/2020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20671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4268C6A-4FB4-47D4-AE10-669F6EFF1D21}" type="datetimeFigureOut">
              <a:rPr lang="it-IT" smtClean="0"/>
              <a:t>01/11/2020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2349878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4268C6A-4FB4-47D4-AE10-669F6EFF1D21}" type="datetimeFigureOut">
              <a:rPr lang="it-IT" smtClean="0"/>
              <a:t>01/11/2020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99443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4268C6A-4FB4-47D4-AE10-669F6EFF1D21}" type="datetimeFigureOut">
              <a:rPr lang="it-IT" smtClean="0"/>
              <a:t>01/11/2020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262877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4268C6A-4FB4-47D4-AE10-669F6EFF1D21}" type="datetimeFigureOut">
              <a:rPr lang="it-IT" smtClean="0"/>
              <a:t>01/11/2020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230217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4268C6A-4FB4-47D4-AE10-669F6EFF1D21}" type="datetimeFigureOut">
              <a:rPr lang="it-IT" smtClean="0"/>
              <a:t>01/11/2020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414279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4268C6A-4FB4-47D4-AE10-669F6EFF1D21}" type="datetimeFigureOut">
              <a:rPr lang="it-IT" smtClean="0"/>
              <a:t>01/11/2020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273949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4268C6A-4FB4-47D4-AE10-669F6EFF1D21}" type="datetimeFigureOut">
              <a:rPr lang="it-IT" smtClean="0"/>
              <a:t>01/11/2020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358120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68C6A-4FB4-47D4-AE10-669F6EFF1D21}" type="datetimeFigureOut">
              <a:rPr lang="it-IT" smtClean="0"/>
              <a:t>01/11/2020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291543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4268C6A-4FB4-47D4-AE10-669F6EFF1D21}" type="datetimeFigureOut">
              <a:rPr lang="it-IT" smtClean="0"/>
              <a:t>01/11/2020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44888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4268C6A-4FB4-47D4-AE10-669F6EFF1D21}" type="datetimeFigureOut">
              <a:rPr lang="it-IT" smtClean="0"/>
              <a:t>01/11/2020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09EAB28-2AE7-4424-8A71-E5080440CDC1}" type="slidenum">
              <a:rPr lang="it-IT" smtClean="0"/>
              <a:t>‹N›</a:t>
            </a:fld>
            <a:endParaRPr lang="it-IT"/>
          </a:p>
        </p:txBody>
      </p:sp>
    </p:spTree>
    <p:extLst>
      <p:ext uri="{BB962C8B-B14F-4D97-AF65-F5344CB8AC3E}">
        <p14:creationId xmlns:p14="http://schemas.microsoft.com/office/powerpoint/2010/main" val="226332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268C6A-4FB4-47D4-AE10-669F6EFF1D21}" type="datetimeFigureOut">
              <a:rPr lang="it-IT" smtClean="0"/>
              <a:t>01/11/2020</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9EAB28-2AE7-4424-8A71-E5080440CDC1}" type="slidenum">
              <a:rPr lang="it-IT" smtClean="0"/>
              <a:t>‹N›</a:t>
            </a:fld>
            <a:endParaRPr lang="it-IT"/>
          </a:p>
        </p:txBody>
      </p:sp>
    </p:spTree>
    <p:extLst>
      <p:ext uri="{BB962C8B-B14F-4D97-AF65-F5344CB8AC3E}">
        <p14:creationId xmlns:p14="http://schemas.microsoft.com/office/powerpoint/2010/main" val="3301751514"/>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328246"/>
            <a:ext cx="9144000" cy="1817077"/>
          </a:xfrm>
        </p:spPr>
        <p:txBody>
          <a:bodyPr/>
          <a:lstStyle/>
          <a:p>
            <a:r>
              <a:rPr lang="it-IT" dirty="0" smtClean="0"/>
              <a:t>Per una storia del diritto ambientale</a:t>
            </a:r>
            <a:endParaRPr lang="it-IT" dirty="0"/>
          </a:p>
        </p:txBody>
      </p:sp>
      <p:sp>
        <p:nvSpPr>
          <p:cNvPr id="3" name="Sottotitolo 2"/>
          <p:cNvSpPr>
            <a:spLocks noGrp="1"/>
          </p:cNvSpPr>
          <p:nvPr>
            <p:ph type="subTitle" idx="1"/>
          </p:nvPr>
        </p:nvSpPr>
        <p:spPr>
          <a:xfrm>
            <a:off x="1524000" y="2403232"/>
            <a:ext cx="9144000" cy="715106"/>
          </a:xfrm>
        </p:spPr>
        <p:txBody>
          <a:bodyPr>
            <a:normAutofit/>
          </a:bodyPr>
          <a:lstStyle/>
          <a:p>
            <a:r>
              <a:rPr lang="it-IT" dirty="0" smtClean="0"/>
              <a:t>Umanità e Natura: gli strumenti legali adottati per la difesa del pianeta Terra</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432" y="3212123"/>
            <a:ext cx="6283568" cy="3165231"/>
          </a:xfrm>
          <a:prstGeom prst="rect">
            <a:avLst/>
          </a:prstGeom>
        </p:spPr>
      </p:pic>
    </p:spTree>
    <p:extLst>
      <p:ext uri="{BB962C8B-B14F-4D97-AF65-F5344CB8AC3E}">
        <p14:creationId xmlns:p14="http://schemas.microsoft.com/office/powerpoint/2010/main" val="65749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94154"/>
          </a:xfrm>
        </p:spPr>
        <p:txBody>
          <a:bodyPr>
            <a:normAutofit fontScale="90000"/>
          </a:bodyPr>
          <a:lstStyle/>
          <a:p>
            <a:r>
              <a:rPr lang="it-IT" dirty="0" smtClean="0"/>
              <a:t>Il ventennio post-Rio: le prime </a:t>
            </a:r>
            <a:r>
              <a:rPr lang="it-IT" dirty="0" err="1" smtClean="0"/>
              <a:t>Cop</a:t>
            </a:r>
            <a:r>
              <a:rPr lang="it-IT" dirty="0" smtClean="0"/>
              <a:t>, Kyoto, Johannesburg, ritorno a Rio</a:t>
            </a:r>
            <a:endParaRPr lang="it-IT" dirty="0"/>
          </a:p>
        </p:txBody>
      </p:sp>
      <p:sp>
        <p:nvSpPr>
          <p:cNvPr id="3" name="Segnaposto contenuto 2"/>
          <p:cNvSpPr>
            <a:spLocks noGrp="1"/>
          </p:cNvSpPr>
          <p:nvPr>
            <p:ph idx="1"/>
          </p:nvPr>
        </p:nvSpPr>
        <p:spPr>
          <a:xfrm>
            <a:off x="677334" y="1852246"/>
            <a:ext cx="8596668" cy="4384431"/>
          </a:xfrm>
        </p:spPr>
        <p:txBody>
          <a:bodyPr>
            <a:normAutofit fontScale="62500" lnSpcReduction="20000"/>
          </a:bodyPr>
          <a:lstStyle/>
          <a:p>
            <a:r>
              <a:rPr lang="it-IT" dirty="0" smtClean="0"/>
              <a:t>1995: </a:t>
            </a:r>
            <a:r>
              <a:rPr lang="it-IT" dirty="0" smtClean="0">
                <a:solidFill>
                  <a:srgbClr val="00B050"/>
                </a:solidFill>
              </a:rPr>
              <a:t>COP-1</a:t>
            </a:r>
            <a:r>
              <a:rPr lang="it-IT" dirty="0" smtClean="0"/>
              <a:t> a Berlino    primi timori sull’efficacia delle azioni intraprese dagli Stati firmatari della UNFCCC per mantenere fede agli impegni presi;</a:t>
            </a:r>
          </a:p>
          <a:p>
            <a:r>
              <a:rPr lang="it-IT" dirty="0" smtClean="0"/>
              <a:t>1997: </a:t>
            </a:r>
            <a:r>
              <a:rPr lang="it-IT" u="sng" dirty="0" smtClean="0">
                <a:solidFill>
                  <a:srgbClr val="00B050"/>
                </a:solidFill>
              </a:rPr>
              <a:t>COP-3, Protocollo di Kyoto   </a:t>
            </a:r>
            <a:r>
              <a:rPr lang="it-IT" dirty="0" smtClean="0">
                <a:solidFill>
                  <a:schemeClr val="tx1"/>
                </a:solidFill>
              </a:rPr>
              <a:t>  in vigore dal 2005 (servivano almeno 55 Paesi rappresentanti il 55% delle emissioni).</a:t>
            </a:r>
          </a:p>
          <a:p>
            <a:pPr marL="0" indent="0">
              <a:buNone/>
            </a:pPr>
            <a:endParaRPr lang="it-IT" dirty="0" smtClean="0">
              <a:solidFill>
                <a:schemeClr val="tx1"/>
              </a:solidFill>
            </a:endParaRPr>
          </a:p>
          <a:p>
            <a:pPr marL="0" indent="0">
              <a:buNone/>
            </a:pPr>
            <a:r>
              <a:rPr lang="it-IT" dirty="0" smtClean="0">
                <a:solidFill>
                  <a:schemeClr val="tx1"/>
                </a:solidFill>
              </a:rPr>
              <a:t> </a:t>
            </a:r>
          </a:p>
          <a:p>
            <a:pPr marL="0" indent="0">
              <a:buNone/>
            </a:pPr>
            <a:r>
              <a:rPr lang="it-IT" dirty="0">
                <a:solidFill>
                  <a:schemeClr val="tx1"/>
                </a:solidFill>
              </a:rPr>
              <a:t> </a:t>
            </a:r>
            <a:r>
              <a:rPr lang="it-IT" dirty="0" smtClean="0">
                <a:solidFill>
                  <a:schemeClr val="tx1"/>
                </a:solidFill>
              </a:rPr>
              <a:t> primo accordo internazionale a stabilire obiettivi vincolanti e quantificati per gli Stati che lo ratificano (ma l’adesione è su base volontaria);</a:t>
            </a:r>
            <a:endParaRPr lang="it-IT" dirty="0">
              <a:solidFill>
                <a:schemeClr val="tx1"/>
              </a:solidFill>
            </a:endParaRPr>
          </a:p>
          <a:p>
            <a:pPr marL="0" indent="0">
              <a:buNone/>
            </a:pPr>
            <a:r>
              <a:rPr lang="it-IT" dirty="0" smtClean="0">
                <a:solidFill>
                  <a:schemeClr val="tx1"/>
                </a:solidFill>
              </a:rPr>
              <a:t> obiettivo di </a:t>
            </a:r>
            <a:r>
              <a:rPr lang="it-IT" u="sng" dirty="0" smtClean="0">
                <a:solidFill>
                  <a:schemeClr val="tx1"/>
                </a:solidFill>
              </a:rPr>
              <a:t>spingere i Paesi industrializzati a ridurre le proprie emissioni </a:t>
            </a:r>
            <a:r>
              <a:rPr lang="it-IT" dirty="0" smtClean="0">
                <a:solidFill>
                  <a:schemeClr val="tx1"/>
                </a:solidFill>
              </a:rPr>
              <a:t>di 6 gas serra (almeno del 5,2% fra 2008 e 2012 rispetto ai       valori del 1990)-&gt; </a:t>
            </a:r>
            <a:r>
              <a:rPr lang="it-IT" dirty="0">
                <a:solidFill>
                  <a:schemeClr val="tx1"/>
                </a:solidFill>
              </a:rPr>
              <a:t>primo importante passo verso un regime di contenimento del riscaldamento </a:t>
            </a:r>
            <a:r>
              <a:rPr lang="it-IT" dirty="0" smtClean="0">
                <a:solidFill>
                  <a:schemeClr val="tx1"/>
                </a:solidFill>
              </a:rPr>
              <a:t>globale;</a:t>
            </a:r>
            <a:br>
              <a:rPr lang="it-IT" dirty="0" smtClean="0">
                <a:solidFill>
                  <a:schemeClr val="tx1"/>
                </a:solidFill>
              </a:rPr>
            </a:br>
            <a:r>
              <a:rPr lang="it-IT" dirty="0" smtClean="0">
                <a:solidFill>
                  <a:schemeClr val="tx1"/>
                </a:solidFill>
              </a:rPr>
              <a:t> </a:t>
            </a:r>
            <a:br>
              <a:rPr lang="it-IT" dirty="0" smtClean="0">
                <a:solidFill>
                  <a:schemeClr val="tx1"/>
                </a:solidFill>
              </a:rPr>
            </a:br>
            <a:r>
              <a:rPr lang="it-IT" dirty="0" smtClean="0">
                <a:solidFill>
                  <a:schemeClr val="tx1"/>
                </a:solidFill>
              </a:rPr>
              <a:t> prevede l’adozione di misure nazionali + tre meccanismi flessibili (</a:t>
            </a:r>
            <a:r>
              <a:rPr lang="it-IT" u="sng" dirty="0" smtClean="0">
                <a:solidFill>
                  <a:schemeClr val="tx1"/>
                </a:solidFill>
              </a:rPr>
              <a:t>scambio crediti d’emissione; sviluppo pulito; implementazione congiunta</a:t>
            </a:r>
            <a:r>
              <a:rPr lang="it-IT" dirty="0" smtClean="0">
                <a:solidFill>
                  <a:schemeClr val="tx1"/>
                </a:solidFill>
              </a:rPr>
              <a:t>);</a:t>
            </a:r>
            <a:br>
              <a:rPr lang="it-IT" dirty="0" smtClean="0">
                <a:solidFill>
                  <a:schemeClr val="tx1"/>
                </a:solidFill>
              </a:rPr>
            </a:br>
            <a:r>
              <a:rPr lang="it-IT" dirty="0" smtClean="0">
                <a:solidFill>
                  <a:schemeClr val="tx1"/>
                </a:solidFill>
              </a:rPr>
              <a:t>   </a:t>
            </a:r>
            <a:br>
              <a:rPr lang="it-IT" dirty="0" smtClean="0">
                <a:solidFill>
                  <a:schemeClr val="tx1"/>
                </a:solidFill>
              </a:rPr>
            </a:br>
            <a:r>
              <a:rPr lang="it-IT" dirty="0" smtClean="0">
                <a:solidFill>
                  <a:schemeClr val="tx1"/>
                </a:solidFill>
              </a:rPr>
              <a:t> Paesi in via di sviluppo non erano tenuti a diminuire le proprie emissioni-&gt; no ratifica USA e </a:t>
            </a:r>
            <a:r>
              <a:rPr lang="it-IT" u="sng" dirty="0" smtClean="0">
                <a:solidFill>
                  <a:schemeClr val="tx1"/>
                </a:solidFill>
              </a:rPr>
              <a:t>risultati ambigui</a:t>
            </a:r>
            <a:r>
              <a:rPr lang="it-IT" dirty="0" smtClean="0">
                <a:solidFill>
                  <a:schemeClr val="tx1"/>
                </a:solidFill>
              </a:rPr>
              <a:t>, diminuzione emissioni </a:t>
            </a:r>
            <a:br>
              <a:rPr lang="it-IT" dirty="0" smtClean="0">
                <a:solidFill>
                  <a:schemeClr val="tx1"/>
                </a:solidFill>
              </a:rPr>
            </a:br>
            <a:r>
              <a:rPr lang="it-IT" dirty="0" smtClean="0">
                <a:solidFill>
                  <a:schemeClr val="tx1"/>
                </a:solidFill>
              </a:rPr>
              <a:t>Paesi industrializzati compensata dall’aumento di quelle dei Paesi in via di sviluppo (+14 GtCO2 emesse all’anno nel periodo ‘90-’19);</a:t>
            </a:r>
            <a:br>
              <a:rPr lang="it-IT" dirty="0" smtClean="0">
                <a:solidFill>
                  <a:schemeClr val="tx1"/>
                </a:solidFill>
              </a:rPr>
            </a:br>
            <a:r>
              <a:rPr lang="it-IT" dirty="0" smtClean="0">
                <a:solidFill>
                  <a:schemeClr val="tx1"/>
                </a:solidFill>
              </a:rPr>
              <a:t/>
            </a:r>
            <a:br>
              <a:rPr lang="it-IT" dirty="0" smtClean="0">
                <a:solidFill>
                  <a:schemeClr val="tx1"/>
                </a:solidFill>
              </a:rPr>
            </a:br>
            <a:r>
              <a:rPr lang="it-IT" dirty="0" smtClean="0">
                <a:solidFill>
                  <a:schemeClr val="tx1"/>
                </a:solidFill>
              </a:rPr>
              <a:t> emendato nel 2012 a Doha, impegno rinnovato per gli anni 2013-2020     </a:t>
            </a:r>
            <a:r>
              <a:rPr lang="it-IT" u="sng" dirty="0" smtClean="0">
                <a:solidFill>
                  <a:schemeClr val="tx1"/>
                </a:solidFill>
              </a:rPr>
              <a:t>senza Kyoto, no Agenda UE 2050 e no Accordi Parigi</a:t>
            </a:r>
            <a:r>
              <a:rPr lang="it-IT" dirty="0" smtClean="0">
                <a:solidFill>
                  <a:schemeClr val="tx1"/>
                </a:solidFill>
              </a:rPr>
              <a:t>.</a:t>
            </a:r>
            <a:br>
              <a:rPr lang="it-IT" dirty="0" smtClean="0">
                <a:solidFill>
                  <a:schemeClr val="tx1"/>
                </a:solidFill>
              </a:rPr>
            </a:br>
            <a:endParaRPr lang="it-IT" dirty="0" smtClean="0">
              <a:solidFill>
                <a:schemeClr val="tx1"/>
              </a:solidFill>
            </a:endParaRPr>
          </a:p>
          <a:p>
            <a:r>
              <a:rPr lang="it-IT" dirty="0" smtClean="0">
                <a:solidFill>
                  <a:schemeClr val="tx1"/>
                </a:solidFill>
              </a:rPr>
              <a:t>2002: </a:t>
            </a:r>
            <a:r>
              <a:rPr lang="it-IT" u="sng" dirty="0" smtClean="0">
                <a:solidFill>
                  <a:srgbClr val="00B050"/>
                </a:solidFill>
              </a:rPr>
              <a:t>Conferenza di Johannesburg</a:t>
            </a:r>
            <a:r>
              <a:rPr lang="it-IT" dirty="0">
                <a:solidFill>
                  <a:srgbClr val="00B050"/>
                </a:solidFill>
              </a:rPr>
              <a:t> </a:t>
            </a:r>
            <a:r>
              <a:rPr lang="it-IT" dirty="0" smtClean="0">
                <a:solidFill>
                  <a:srgbClr val="00B050"/>
                </a:solidFill>
              </a:rPr>
              <a:t>  </a:t>
            </a:r>
            <a:r>
              <a:rPr lang="it-IT" dirty="0" smtClean="0">
                <a:solidFill>
                  <a:schemeClr val="tx1"/>
                </a:solidFill>
              </a:rPr>
              <a:t> convocata per discutere dello stato dello sviluppo sostenibile a 10 anni da Rio, </a:t>
            </a:r>
            <a:r>
              <a:rPr lang="it-IT" u="sng" dirty="0" smtClean="0">
                <a:solidFill>
                  <a:schemeClr val="tx1"/>
                </a:solidFill>
              </a:rPr>
              <a:t>mette a nudo diversi limiti</a:t>
            </a:r>
            <a:r>
              <a:rPr lang="it-IT" dirty="0" smtClean="0">
                <a:solidFill>
                  <a:schemeClr val="tx1"/>
                </a:solidFill>
              </a:rPr>
              <a:t> </a:t>
            </a:r>
            <a:r>
              <a:rPr lang="it-IT" dirty="0">
                <a:solidFill>
                  <a:schemeClr val="tx1"/>
                </a:solidFill>
              </a:rPr>
              <a:t>(</a:t>
            </a:r>
            <a:r>
              <a:rPr lang="it-IT" dirty="0" smtClean="0">
                <a:solidFill>
                  <a:schemeClr val="tx1"/>
                </a:solidFill>
              </a:rPr>
              <a:t>frammentarietà delle politiche ambientali, modeste risorse economiche impiegate dagli Stati, scarso trasferimento di know-how dai Paesi ricchi a quelli poveri/in via di sviluppo, l’aggravarsi della salute dell’ambiente);</a:t>
            </a:r>
          </a:p>
          <a:p>
            <a:r>
              <a:rPr lang="it-IT" dirty="0" smtClean="0">
                <a:solidFill>
                  <a:schemeClr val="tx1"/>
                </a:solidFill>
              </a:rPr>
              <a:t>2012: </a:t>
            </a:r>
            <a:r>
              <a:rPr lang="it-IT" u="sng" dirty="0" smtClean="0">
                <a:solidFill>
                  <a:srgbClr val="00B050"/>
                </a:solidFill>
              </a:rPr>
              <a:t>Conferenza di Rio de Janeiro (Rio+20</a:t>
            </a:r>
            <a:r>
              <a:rPr lang="it-IT" dirty="0" smtClean="0">
                <a:solidFill>
                  <a:schemeClr val="tx1"/>
                </a:solidFill>
              </a:rPr>
              <a:t>)    rinnovare impegno politico internazionale e verificare lo stato di attuazione degli impegni precedentemente presi, si chiude col documento programmatico «Il futuro che vogliamo» (</a:t>
            </a:r>
            <a:r>
              <a:rPr lang="it-IT" dirty="0"/>
              <a:t>definizione di nuovi </a:t>
            </a:r>
            <a:r>
              <a:rPr lang="it-IT" u="sng" dirty="0" smtClean="0"/>
              <a:t>Obiettivi globali per sviluppo sostenibile</a:t>
            </a:r>
            <a:r>
              <a:rPr lang="it-IT" dirty="0" smtClean="0"/>
              <a:t> </a:t>
            </a:r>
            <a:r>
              <a:rPr lang="it-IT" dirty="0"/>
              <a:t>la creazione di un </a:t>
            </a:r>
            <a:r>
              <a:rPr lang="it-IT" u="sng" dirty="0">
                <a:solidFill>
                  <a:schemeClr val="tx1"/>
                </a:solidFill>
              </a:rPr>
              <a:t>Foro Politico di Alto livello sullo Sviluppo Sostenibile</a:t>
            </a:r>
            <a:r>
              <a:rPr lang="it-IT" dirty="0"/>
              <a:t>.</a:t>
            </a:r>
            <a:endParaRPr lang="it-IT" dirty="0">
              <a:solidFill>
                <a:schemeClr val="tx1"/>
              </a:solidFill>
            </a:endParaRPr>
          </a:p>
        </p:txBody>
      </p:sp>
      <p:sp>
        <p:nvSpPr>
          <p:cNvPr id="4" name="Freccia in giù 3"/>
          <p:cNvSpPr/>
          <p:nvPr/>
        </p:nvSpPr>
        <p:spPr>
          <a:xfrm>
            <a:off x="4616161" y="2561960"/>
            <a:ext cx="359507" cy="52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onnettore 4"/>
          <p:cNvSpPr/>
          <p:nvPr/>
        </p:nvSpPr>
        <p:spPr>
          <a:xfrm>
            <a:off x="698174" y="3112474"/>
            <a:ext cx="101601" cy="8596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sp>
        <p:nvSpPr>
          <p:cNvPr id="10" name="Connettore 9"/>
          <p:cNvSpPr/>
          <p:nvPr/>
        </p:nvSpPr>
        <p:spPr>
          <a:xfrm>
            <a:off x="677334" y="4687034"/>
            <a:ext cx="101601" cy="8596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sp>
        <p:nvSpPr>
          <p:cNvPr id="11" name="Connettore 10"/>
          <p:cNvSpPr/>
          <p:nvPr/>
        </p:nvSpPr>
        <p:spPr>
          <a:xfrm>
            <a:off x="679935" y="3488355"/>
            <a:ext cx="101601" cy="8596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sp>
        <p:nvSpPr>
          <p:cNvPr id="12" name="Connettore 11"/>
          <p:cNvSpPr/>
          <p:nvPr/>
        </p:nvSpPr>
        <p:spPr>
          <a:xfrm>
            <a:off x="670817" y="3899634"/>
            <a:ext cx="101601" cy="8596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sp>
        <p:nvSpPr>
          <p:cNvPr id="13" name="Connettore 12"/>
          <p:cNvSpPr/>
          <p:nvPr/>
        </p:nvSpPr>
        <p:spPr>
          <a:xfrm>
            <a:off x="670816" y="4281852"/>
            <a:ext cx="101601" cy="8596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sp>
        <p:nvSpPr>
          <p:cNvPr id="14" name="Freccia a destra 13"/>
          <p:cNvSpPr/>
          <p:nvPr/>
        </p:nvSpPr>
        <p:spPr>
          <a:xfrm>
            <a:off x="2502163" y="1931610"/>
            <a:ext cx="132861" cy="6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p:cNvSpPr/>
          <p:nvPr/>
        </p:nvSpPr>
        <p:spPr>
          <a:xfrm>
            <a:off x="3881578" y="5640010"/>
            <a:ext cx="132861" cy="6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3288849" y="5112471"/>
            <a:ext cx="132861" cy="6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3217272" y="2327499"/>
            <a:ext cx="132861" cy="6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p:cNvSpPr/>
          <p:nvPr/>
        </p:nvSpPr>
        <p:spPr>
          <a:xfrm>
            <a:off x="5202378" y="4700571"/>
            <a:ext cx="132861" cy="6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7387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677334" y="609600"/>
            <a:ext cx="3511712" cy="2915137"/>
          </a:xfrm>
          <a:prstGeom prst="rect">
            <a:avLst/>
          </a:prstGeom>
        </p:spPr>
      </p:pic>
      <p:pic>
        <p:nvPicPr>
          <p:cNvPr id="8" name="Immagine 7"/>
          <p:cNvPicPr>
            <a:picLocks noChangeAspect="1"/>
          </p:cNvPicPr>
          <p:nvPr/>
        </p:nvPicPr>
        <p:blipFill>
          <a:blip r:embed="rId3"/>
          <a:stretch>
            <a:fillRect/>
          </a:stretch>
        </p:blipFill>
        <p:spPr>
          <a:xfrm>
            <a:off x="4360983" y="609598"/>
            <a:ext cx="4913019" cy="2915139"/>
          </a:xfrm>
          <a:prstGeom prst="rect">
            <a:avLst/>
          </a:prstGeom>
        </p:spPr>
      </p:pic>
      <p:sp>
        <p:nvSpPr>
          <p:cNvPr id="5" name="Segnaposto contenuto 4"/>
          <p:cNvSpPr>
            <a:spLocks noGrp="1"/>
          </p:cNvSpPr>
          <p:nvPr>
            <p:ph idx="1"/>
          </p:nvPr>
        </p:nvSpPr>
        <p:spPr>
          <a:xfrm>
            <a:off x="677334" y="3673231"/>
            <a:ext cx="8596668" cy="2368132"/>
          </a:xfrm>
        </p:spPr>
        <p:txBody>
          <a:bodyPr>
            <a:normAutofit fontScale="85000" lnSpcReduction="20000"/>
          </a:bodyPr>
          <a:lstStyle/>
          <a:p>
            <a:pPr marL="0" indent="0">
              <a:buNone/>
            </a:pPr>
            <a:r>
              <a:rPr lang="it-IT" sz="1000" dirty="0" smtClean="0"/>
              <a:t>-Grafico A                                                                                         - Grafico B</a:t>
            </a:r>
          </a:p>
          <a:p>
            <a:pPr marL="0" indent="0">
              <a:buNone/>
            </a:pPr>
            <a:endParaRPr lang="it-IT" sz="1000" dirty="0"/>
          </a:p>
          <a:p>
            <a:r>
              <a:rPr lang="it-IT" sz="1400" dirty="0" smtClean="0"/>
              <a:t>Il grafico A, che considera un arco di tempo di 400mila anni, mostra </a:t>
            </a:r>
            <a:r>
              <a:rPr lang="it-IT" sz="1400" u="sng" dirty="0" smtClean="0"/>
              <a:t>l’innaturale incremento dei livelli di CO2 nell’aria a partire dalla Rivoluzione Industriale</a:t>
            </a:r>
            <a:r>
              <a:rPr lang="it-IT" sz="1400" dirty="0" smtClean="0"/>
              <a:t>;</a:t>
            </a:r>
          </a:p>
          <a:p>
            <a:r>
              <a:rPr lang="it-IT" sz="1400" dirty="0" smtClean="0"/>
              <a:t>Nel grafico B, la </a:t>
            </a:r>
            <a:r>
              <a:rPr lang="it-IT" sz="1400" dirty="0"/>
              <a:t>linea nera rappresenta la temperatura globale stimata dalle osservazioni, </a:t>
            </a:r>
            <a:r>
              <a:rPr lang="it-IT" sz="1400" dirty="0" smtClean="0"/>
              <a:t>mentre la linea blu è la media dei risultati ottenuti simulando l’andamento delle temperature con 20 modelli matematici diversi. A sinistra, nei modelli matematici sono stati inseriti i dati </a:t>
            </a:r>
            <a:r>
              <a:rPr lang="it-IT" sz="1400" dirty="0"/>
              <a:t>reali dei fattori naturali e </a:t>
            </a:r>
            <a:r>
              <a:rPr lang="it-IT" sz="1400" dirty="0" smtClean="0"/>
              <a:t>antropici; mentre a destra non viene preso in considerazione alcun aumento delle emissioni di CO2       ciò mostra </a:t>
            </a:r>
            <a:r>
              <a:rPr lang="it-IT" sz="1400" u="sng" dirty="0" smtClean="0"/>
              <a:t>come sia l’elemento umano, e non quello naturale, a spiegare l’aumento della temperatura media globale </a:t>
            </a:r>
            <a:r>
              <a:rPr lang="it-IT" sz="1400" dirty="0" smtClean="0"/>
              <a:t>rispetto alle medie del periodo </a:t>
            </a:r>
            <a:r>
              <a:rPr lang="it-IT" sz="1400" dirty="0" err="1" smtClean="0"/>
              <a:t>pre</a:t>
            </a:r>
            <a:r>
              <a:rPr lang="it-IT" sz="1400" dirty="0" smtClean="0"/>
              <a:t>-industriale negli ultimi decenni (di circa 1°C negli ultimi 170 anni).</a:t>
            </a:r>
          </a:p>
          <a:p>
            <a:r>
              <a:rPr lang="it-IT" sz="1400" dirty="0" smtClean="0"/>
              <a:t>Secondo i recenti modelli, ai ritmi attuali le temperature medie cresceranno di 0,5 °C nel giro di due decenni: ciò significa che </a:t>
            </a:r>
            <a:r>
              <a:rPr lang="it-IT" sz="1400" u="sng" dirty="0" smtClean="0"/>
              <a:t>le temperature si alzano sempre più velocemente mano a mano che aumentano</a:t>
            </a:r>
            <a:r>
              <a:rPr lang="it-IT" sz="1400" dirty="0" smtClean="0"/>
              <a:t>.</a:t>
            </a:r>
          </a:p>
          <a:p>
            <a:endParaRPr lang="it-IT" sz="1400" dirty="0"/>
          </a:p>
        </p:txBody>
      </p:sp>
      <p:sp>
        <p:nvSpPr>
          <p:cNvPr id="9" name="Freccia a destra 8"/>
          <p:cNvSpPr/>
          <p:nvPr/>
        </p:nvSpPr>
        <p:spPr>
          <a:xfrm>
            <a:off x="4962771" y="5025292"/>
            <a:ext cx="234462" cy="187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0800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37513"/>
          <a:stretch/>
        </p:blipFill>
        <p:spPr>
          <a:xfrm>
            <a:off x="390769" y="245664"/>
            <a:ext cx="2563445" cy="2725716"/>
          </a:xfrm>
          <a:prstGeom prst="rect">
            <a:avLst/>
          </a:prstGeom>
        </p:spPr>
      </p:pic>
      <p:sp>
        <p:nvSpPr>
          <p:cNvPr id="3" name="Segnaposto contenuto 2"/>
          <p:cNvSpPr>
            <a:spLocks noGrp="1"/>
          </p:cNvSpPr>
          <p:nvPr>
            <p:ph idx="1"/>
          </p:nvPr>
        </p:nvSpPr>
        <p:spPr>
          <a:xfrm>
            <a:off x="390769" y="3266831"/>
            <a:ext cx="10034954" cy="2774532"/>
          </a:xfrm>
        </p:spPr>
        <p:txBody>
          <a:bodyPr>
            <a:normAutofit/>
          </a:bodyPr>
          <a:lstStyle/>
          <a:p>
            <a:pPr marL="0" indent="0">
              <a:buNone/>
            </a:pPr>
            <a:r>
              <a:rPr lang="it-IT" sz="1000" dirty="0" smtClean="0"/>
              <a:t>-Grafico C                                                         - Grafico D                                                             -Grafico E</a:t>
            </a:r>
          </a:p>
          <a:p>
            <a:pPr marL="0" indent="0">
              <a:buNone/>
            </a:pPr>
            <a:endParaRPr lang="it-IT" sz="1000" dirty="0" smtClean="0"/>
          </a:p>
          <a:p>
            <a:pPr marL="0" indent="0">
              <a:buNone/>
            </a:pPr>
            <a:endParaRPr lang="it-IT" sz="1000" dirty="0"/>
          </a:p>
          <a:p>
            <a:r>
              <a:rPr lang="it-IT" sz="1200" dirty="0" smtClean="0"/>
              <a:t>Il grafico C mostra l’aumento di temperatura nelle varie aree della Terra rispetto alle temperature del periodo preindustriale;</a:t>
            </a:r>
          </a:p>
          <a:p>
            <a:r>
              <a:rPr lang="it-IT" sz="1200" dirty="0" smtClean="0"/>
              <a:t>Il grafico D mostra come </a:t>
            </a:r>
            <a:r>
              <a:rPr lang="it-IT" sz="1200" u="sng" dirty="0" smtClean="0"/>
              <a:t>sono le zone artiche a riscaldarsi più velocemente</a:t>
            </a:r>
            <a:r>
              <a:rPr lang="it-IT" sz="1200" dirty="0" smtClean="0"/>
              <a:t>, con temperature in media aumentate quasi il doppio rispetto al resto delle terre emerse        sempre più rapido scioglimento dei ghiacci e del permafrost;</a:t>
            </a:r>
            <a:endParaRPr lang="it-IT" sz="1200" dirty="0"/>
          </a:p>
          <a:p>
            <a:r>
              <a:rPr lang="it-IT" sz="1200" dirty="0" smtClean="0"/>
              <a:t>Il grafico E mostra la perdita di massa delle maggiori aree glaciali del pianeta (a sinistra) e l’aumento di temperatura dei terreni semighiacciati (permafrost)       </a:t>
            </a:r>
            <a:r>
              <a:rPr lang="it-IT" sz="1200" u="sng" dirty="0" smtClean="0"/>
              <a:t>innalzamento del livello del mare e diminuzione della sua capacità di assorbire CO2; lo scioglimento del permafrost libererebbe tonnellate di gas serra nell’atmosfera, contribuendo ad aumenti delle temperature esponenziali</a:t>
            </a:r>
            <a:endParaRPr lang="it-IT" sz="1200" u="sng" dirty="0"/>
          </a:p>
        </p:txBody>
      </p:sp>
      <p:pic>
        <p:nvPicPr>
          <p:cNvPr id="5" name="Immagine 4"/>
          <p:cNvPicPr>
            <a:picLocks noChangeAspect="1"/>
          </p:cNvPicPr>
          <p:nvPr/>
        </p:nvPicPr>
        <p:blipFill>
          <a:blip r:embed="rId3"/>
          <a:stretch>
            <a:fillRect/>
          </a:stretch>
        </p:blipFill>
        <p:spPr>
          <a:xfrm>
            <a:off x="3212123" y="252712"/>
            <a:ext cx="2672862" cy="2718668"/>
          </a:xfrm>
          <a:prstGeom prst="rect">
            <a:avLst/>
          </a:prstGeom>
        </p:spPr>
      </p:pic>
      <p:pic>
        <p:nvPicPr>
          <p:cNvPr id="6" name="Immagine 5"/>
          <p:cNvPicPr>
            <a:picLocks noChangeAspect="1"/>
          </p:cNvPicPr>
          <p:nvPr/>
        </p:nvPicPr>
        <p:blipFill>
          <a:blip r:embed="rId4"/>
          <a:stretch>
            <a:fillRect/>
          </a:stretch>
        </p:blipFill>
        <p:spPr>
          <a:xfrm>
            <a:off x="6085915" y="252711"/>
            <a:ext cx="4339808" cy="2718669"/>
          </a:xfrm>
          <a:prstGeom prst="rect">
            <a:avLst/>
          </a:prstGeom>
        </p:spPr>
      </p:pic>
      <p:sp>
        <p:nvSpPr>
          <p:cNvPr id="7" name="Freccia a destra 6"/>
          <p:cNvSpPr/>
          <p:nvPr/>
        </p:nvSpPr>
        <p:spPr>
          <a:xfrm>
            <a:off x="2719750" y="4654097"/>
            <a:ext cx="289171" cy="183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5"/>
          <a:stretch>
            <a:fillRect/>
          </a:stretch>
        </p:blipFill>
        <p:spPr>
          <a:xfrm>
            <a:off x="2719751" y="5133174"/>
            <a:ext cx="289171" cy="196294"/>
          </a:xfrm>
          <a:prstGeom prst="rect">
            <a:avLst/>
          </a:prstGeom>
        </p:spPr>
      </p:pic>
    </p:spTree>
    <p:extLst>
      <p:ext uri="{BB962C8B-B14F-4D97-AF65-F5344CB8AC3E}">
        <p14:creationId xmlns:p14="http://schemas.microsoft.com/office/powerpoint/2010/main" val="232680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01517"/>
          </a:xfrm>
        </p:spPr>
        <p:txBody>
          <a:bodyPr/>
          <a:lstStyle/>
          <a:p>
            <a:r>
              <a:rPr lang="it-IT" dirty="0" smtClean="0"/>
              <a:t>Gli Accordi di Parigi (2015)</a:t>
            </a:r>
            <a:endParaRPr lang="it-IT" dirty="0"/>
          </a:p>
        </p:txBody>
      </p:sp>
      <p:sp>
        <p:nvSpPr>
          <p:cNvPr id="3" name="Segnaposto contenuto 2"/>
          <p:cNvSpPr>
            <a:spLocks noGrp="1"/>
          </p:cNvSpPr>
          <p:nvPr>
            <p:ph idx="1"/>
          </p:nvPr>
        </p:nvSpPr>
        <p:spPr/>
        <p:txBody>
          <a:bodyPr>
            <a:normAutofit lnSpcReduction="10000"/>
          </a:bodyPr>
          <a:lstStyle/>
          <a:p>
            <a:r>
              <a:rPr lang="it-IT" sz="1400" dirty="0" smtClean="0"/>
              <a:t>2006: il </a:t>
            </a:r>
            <a:r>
              <a:rPr lang="it-IT" sz="1400" u="sng" dirty="0" smtClean="0"/>
              <a:t>Rapporto Stern </a:t>
            </a:r>
            <a:r>
              <a:rPr lang="it-IT" sz="1400" dirty="0" smtClean="0"/>
              <a:t>dimostra come </a:t>
            </a:r>
            <a:r>
              <a:rPr lang="it-IT" sz="1400" dirty="0"/>
              <a:t>l’inazione in campo climatico potrebbe costare il 3% del PIL </a:t>
            </a:r>
            <a:r>
              <a:rPr lang="it-IT" sz="1400" dirty="0" smtClean="0"/>
              <a:t>mondiale negli anni a venire;</a:t>
            </a:r>
          </a:p>
          <a:p>
            <a:r>
              <a:rPr lang="it-IT" sz="1400" dirty="0" smtClean="0"/>
              <a:t>Dicembre 2015: </a:t>
            </a:r>
            <a:r>
              <a:rPr lang="it-IT" sz="1400" u="sng" dirty="0" smtClean="0">
                <a:solidFill>
                  <a:srgbClr val="00B050"/>
                </a:solidFill>
              </a:rPr>
              <a:t>COP-21</a:t>
            </a:r>
            <a:r>
              <a:rPr lang="it-IT" sz="1400" dirty="0" smtClean="0"/>
              <a:t>-&gt; </a:t>
            </a:r>
            <a:r>
              <a:rPr lang="it-IT" sz="1400" u="sng" dirty="0" smtClean="0">
                <a:solidFill>
                  <a:srgbClr val="00B050"/>
                </a:solidFill>
              </a:rPr>
              <a:t>Accordi di Parigi</a:t>
            </a:r>
            <a:r>
              <a:rPr lang="it-IT" sz="1400" dirty="0" smtClean="0"/>
              <a:t> sul clima</a:t>
            </a:r>
          </a:p>
          <a:p>
            <a:endParaRPr lang="it-IT" sz="1400" dirty="0" smtClean="0"/>
          </a:p>
          <a:p>
            <a:pPr marL="0" indent="0">
              <a:buNone/>
            </a:pPr>
            <a:r>
              <a:rPr lang="it-IT" sz="1400" dirty="0" smtClean="0"/>
              <a:t>  obiettivi: </a:t>
            </a:r>
            <a:r>
              <a:rPr lang="it-IT" sz="1400" dirty="0" smtClean="0">
                <a:solidFill>
                  <a:srgbClr val="FF0000"/>
                </a:solidFill>
              </a:rPr>
              <a:t>1)</a:t>
            </a:r>
            <a:r>
              <a:rPr lang="it-IT" sz="1400" dirty="0" smtClean="0"/>
              <a:t>evitare </a:t>
            </a:r>
            <a:r>
              <a:rPr lang="it-IT" sz="1400" dirty="0"/>
              <a:t>pericolosi cambiamenti climatici limitando il riscaldamento globale </a:t>
            </a:r>
            <a:r>
              <a:rPr lang="it-IT" sz="1400" dirty="0" smtClean="0"/>
              <a:t>al </a:t>
            </a:r>
            <a:r>
              <a:rPr lang="it-IT" sz="1400" dirty="0"/>
              <a:t>di sotto dei </a:t>
            </a:r>
            <a:r>
              <a:rPr lang="it-IT" sz="1400" dirty="0" smtClean="0"/>
              <a:t>2ºC, proseguire gli </a:t>
            </a:r>
            <a:r>
              <a:rPr lang="it-IT" sz="1400" dirty="0"/>
              <a:t>sforzi per limitarlo a 1,5ºC; </a:t>
            </a:r>
            <a:r>
              <a:rPr lang="it-IT" sz="1400" dirty="0">
                <a:solidFill>
                  <a:srgbClr val="FF0000"/>
                </a:solidFill>
              </a:rPr>
              <a:t>2)</a:t>
            </a:r>
            <a:r>
              <a:rPr lang="it-IT" sz="1400" dirty="0"/>
              <a:t> fare in modo che le emissioni globali raggiungano il livello massimo al più presto possibile</a:t>
            </a:r>
            <a:r>
              <a:rPr lang="it-IT" sz="1400" dirty="0" smtClean="0"/>
              <a:t>; </a:t>
            </a:r>
            <a:r>
              <a:rPr lang="it-IT" sz="1400" dirty="0" smtClean="0">
                <a:solidFill>
                  <a:srgbClr val="FF0000"/>
                </a:solidFill>
              </a:rPr>
              <a:t>3)</a:t>
            </a:r>
            <a:r>
              <a:rPr lang="it-IT" sz="1400" dirty="0" smtClean="0"/>
              <a:t> </a:t>
            </a:r>
            <a:r>
              <a:rPr lang="it-IT" sz="1400" dirty="0"/>
              <a:t>raggiungere un equilibrio tra emissioni e assorbimenti nella seconda metà del secolo.</a:t>
            </a:r>
            <a:r>
              <a:rPr lang="it-IT" sz="1400" dirty="0" smtClean="0"/>
              <a:t/>
            </a:r>
            <a:br>
              <a:rPr lang="it-IT" sz="1400" dirty="0" smtClean="0"/>
            </a:br>
            <a:r>
              <a:rPr lang="it-IT" sz="1400" dirty="0" smtClean="0"/>
              <a:t>  primo </a:t>
            </a:r>
            <a:r>
              <a:rPr lang="it-IT" sz="1400" dirty="0"/>
              <a:t>accordo universale e giuridicamente vincolante sui cambiamenti </a:t>
            </a:r>
            <a:r>
              <a:rPr lang="it-IT" sz="1400" dirty="0" smtClean="0"/>
              <a:t>climatici;</a:t>
            </a:r>
            <a:br>
              <a:rPr lang="it-IT" sz="1400" dirty="0" smtClean="0"/>
            </a:br>
            <a:r>
              <a:rPr lang="it-IT" sz="1400" dirty="0" smtClean="0"/>
              <a:t>  190 Paesi contraenti, in vigore dal 2016 (dopo ratifica UE);</a:t>
            </a:r>
            <a:r>
              <a:rPr lang="it-IT" sz="1400" dirty="0"/>
              <a:t/>
            </a:r>
            <a:br>
              <a:rPr lang="it-IT" sz="1400" dirty="0"/>
            </a:br>
            <a:r>
              <a:rPr lang="it-IT" sz="1400" dirty="0" smtClean="0"/>
              <a:t>  volontà </a:t>
            </a:r>
            <a:r>
              <a:rPr lang="it-IT" sz="1400" dirty="0"/>
              <a:t>di rafforzare la capacità delle società di affrontare gli impatti dei cambiamenti </a:t>
            </a:r>
            <a:r>
              <a:rPr lang="it-IT" sz="1400" dirty="0" smtClean="0"/>
              <a:t>climatici e fornire </a:t>
            </a:r>
            <a:r>
              <a:rPr lang="it-IT" sz="1400" dirty="0"/>
              <a:t>ai </a:t>
            </a:r>
            <a:r>
              <a:rPr lang="it-IT" sz="1400" dirty="0" smtClean="0"/>
              <a:t>Paesi </a:t>
            </a:r>
            <a:r>
              <a:rPr lang="it-IT" sz="1400" dirty="0"/>
              <a:t>in via di sviluppo un sostegno internazionale continuo e più </a:t>
            </a:r>
            <a:r>
              <a:rPr lang="it-IT" sz="1400" dirty="0" smtClean="0"/>
              <a:t>consistente;</a:t>
            </a:r>
            <a:br>
              <a:rPr lang="it-IT" sz="1400" dirty="0" smtClean="0"/>
            </a:br>
            <a:r>
              <a:rPr lang="it-IT" sz="1400" dirty="0" smtClean="0"/>
              <a:t>  resi operativi nel 2018 durante la COP-24 a Katowice.</a:t>
            </a:r>
          </a:p>
          <a:p>
            <a:r>
              <a:rPr lang="it-IT" sz="1400" dirty="0" smtClean="0"/>
              <a:t>Hanno favorito l’onda verde alle elezioni per il Parlamento Europeo del 2019 e il Green New Deal della nuova Commissione Europea.</a:t>
            </a:r>
            <a:br>
              <a:rPr lang="it-IT" sz="1400" dirty="0" smtClean="0"/>
            </a:br>
            <a:endParaRPr lang="it-IT" sz="1400" dirty="0" smtClean="0"/>
          </a:p>
          <a:p>
            <a:endParaRPr lang="it-IT" sz="1400" dirty="0"/>
          </a:p>
        </p:txBody>
      </p:sp>
      <p:sp>
        <p:nvSpPr>
          <p:cNvPr id="4" name="Freccia in giù 3"/>
          <p:cNvSpPr/>
          <p:nvPr/>
        </p:nvSpPr>
        <p:spPr>
          <a:xfrm>
            <a:off x="3806093" y="2930770"/>
            <a:ext cx="484632" cy="382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onnettore 4"/>
          <p:cNvSpPr/>
          <p:nvPr/>
        </p:nvSpPr>
        <p:spPr>
          <a:xfrm>
            <a:off x="716410" y="3387969"/>
            <a:ext cx="109415" cy="8596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pic>
        <p:nvPicPr>
          <p:cNvPr id="6" name="Immagine 5"/>
          <p:cNvPicPr>
            <a:picLocks noChangeAspect="1"/>
          </p:cNvPicPr>
          <p:nvPr/>
        </p:nvPicPr>
        <p:blipFill>
          <a:blip r:embed="rId2"/>
          <a:stretch>
            <a:fillRect/>
          </a:stretch>
        </p:blipFill>
        <p:spPr>
          <a:xfrm>
            <a:off x="710151" y="4160869"/>
            <a:ext cx="121931" cy="103641"/>
          </a:xfrm>
          <a:prstGeom prst="rect">
            <a:avLst/>
          </a:prstGeom>
        </p:spPr>
      </p:pic>
      <p:sp>
        <p:nvSpPr>
          <p:cNvPr id="7" name="Connettore 6"/>
          <p:cNvSpPr/>
          <p:nvPr/>
        </p:nvSpPr>
        <p:spPr>
          <a:xfrm>
            <a:off x="716410" y="4358856"/>
            <a:ext cx="109415" cy="8596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pic>
        <p:nvPicPr>
          <p:cNvPr id="8" name="Immagine 7"/>
          <p:cNvPicPr>
            <a:picLocks noChangeAspect="1"/>
          </p:cNvPicPr>
          <p:nvPr/>
        </p:nvPicPr>
        <p:blipFill>
          <a:blip r:embed="rId2"/>
          <a:stretch>
            <a:fillRect/>
          </a:stretch>
        </p:blipFill>
        <p:spPr>
          <a:xfrm>
            <a:off x="703894" y="4539171"/>
            <a:ext cx="121931" cy="103641"/>
          </a:xfrm>
          <a:prstGeom prst="rect">
            <a:avLst/>
          </a:prstGeom>
        </p:spPr>
      </p:pic>
      <p:sp>
        <p:nvSpPr>
          <p:cNvPr id="9" name="Connettore 8"/>
          <p:cNvSpPr/>
          <p:nvPr/>
        </p:nvSpPr>
        <p:spPr>
          <a:xfrm>
            <a:off x="710151" y="4954968"/>
            <a:ext cx="109415" cy="8596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65128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piano comunitario (CEE/UE)</a:t>
            </a:r>
            <a:endParaRPr lang="it-IT" dirty="0"/>
          </a:p>
        </p:txBody>
      </p:sp>
      <p:sp>
        <p:nvSpPr>
          <p:cNvPr id="3" name="Segnaposto contenuto 2"/>
          <p:cNvSpPr>
            <a:spLocks noGrp="1"/>
          </p:cNvSpPr>
          <p:nvPr>
            <p:ph idx="1"/>
          </p:nvPr>
        </p:nvSpPr>
        <p:spPr>
          <a:xfrm>
            <a:off x="677334" y="1555263"/>
            <a:ext cx="8596668" cy="4759568"/>
          </a:xfrm>
        </p:spPr>
        <p:txBody>
          <a:bodyPr>
            <a:normAutofit fontScale="85000" lnSpcReduction="20000"/>
          </a:bodyPr>
          <a:lstStyle/>
          <a:p>
            <a:r>
              <a:rPr lang="it-IT" dirty="0" smtClean="0"/>
              <a:t>1957: nell’art.2 del Trattato di Roma si dice che la CEE ha il compito di «promuovere </a:t>
            </a:r>
            <a:r>
              <a:rPr lang="it-IT" dirty="0"/>
              <a:t>uno sviluppo armonioso delle attività economiche nell’insieme della Comunità; un’espansione continua ed equilibrata ed un miglioramento sempre più rapido delle condizioni di </a:t>
            </a:r>
            <a:r>
              <a:rPr lang="it-IT" dirty="0" smtClean="0"/>
              <a:t>vita». Ad essa non si danno però specifiche competenze in materia ambientale; </a:t>
            </a:r>
          </a:p>
          <a:p>
            <a:r>
              <a:rPr lang="it-IT" dirty="0" smtClean="0"/>
              <a:t>1972: dall’art.2 </a:t>
            </a:r>
            <a:r>
              <a:rPr lang="it-IT" dirty="0"/>
              <a:t>deriva il nocciolo della politica </a:t>
            </a:r>
            <a:r>
              <a:rPr lang="it-IT" dirty="0" smtClean="0"/>
              <a:t>comunitaria </a:t>
            </a:r>
            <a:r>
              <a:rPr lang="it-IT" dirty="0"/>
              <a:t>in materia di </a:t>
            </a:r>
            <a:r>
              <a:rPr lang="it-IT" dirty="0" smtClean="0"/>
              <a:t>ambiente. È il Consiglio Europeo di Parigi a stabilirne la necessità;</a:t>
            </a:r>
          </a:p>
          <a:p>
            <a:r>
              <a:rPr lang="it-IT" dirty="0" smtClean="0"/>
              <a:t>1987: con l’AUE le competenze ambientali entrano ufficialmente a far parte del Trattato di Roma. Il Titolo VII è infatti dedicato all’ambiente     principi </a:t>
            </a:r>
            <a:r>
              <a:rPr lang="it-IT" dirty="0"/>
              <a:t>dell’azione preventiva, della riparazione dei danni alla fonte e </a:t>
            </a:r>
            <a:r>
              <a:rPr lang="it-IT" dirty="0" smtClean="0"/>
              <a:t>dell’inquinatore-pagatore;</a:t>
            </a:r>
          </a:p>
          <a:p>
            <a:r>
              <a:rPr lang="it-IT" dirty="0" smtClean="0"/>
              <a:t>1993: col Trattato di Maastricht si supera il principio di unanimità, basta una maggioranza qualificata per adottare misure in campo ambientale;</a:t>
            </a:r>
          </a:p>
          <a:p>
            <a:r>
              <a:rPr lang="it-IT" dirty="0" smtClean="0"/>
              <a:t>1997:tutti gli ambiti di competenza comunitaria devono sottostare alla necessità di tutela dell’ambiente    esso diviene parte dei valori dell</a:t>
            </a:r>
            <a:r>
              <a:rPr lang="it-IT" i="1" dirty="0" smtClean="0"/>
              <a:t>’</a:t>
            </a:r>
            <a:r>
              <a:rPr lang="it-IT" i="1" dirty="0" err="1" smtClean="0"/>
              <a:t>acquis</a:t>
            </a:r>
            <a:r>
              <a:rPr lang="it-IT" i="1" dirty="0" smtClean="0"/>
              <a:t> </a:t>
            </a:r>
            <a:r>
              <a:rPr lang="it-IT" i="1" dirty="0" err="1" smtClean="0"/>
              <a:t>communitaire</a:t>
            </a:r>
            <a:r>
              <a:rPr lang="it-IT" dirty="0" smtClean="0"/>
              <a:t>;</a:t>
            </a:r>
          </a:p>
          <a:p>
            <a:r>
              <a:rPr lang="it-IT" dirty="0" smtClean="0"/>
              <a:t>2009: il Trattato di Lisbona permette all’UE di concludere accordi internazionali in materia ambientale</a:t>
            </a:r>
          </a:p>
          <a:p>
            <a:r>
              <a:rPr lang="it-IT" dirty="0" smtClean="0"/>
              <a:t>Negli ultimi anni l’UE si è dotata di strumenti più duttili: si supera il principio del «comando-controllo» in favore di quello premiale e sanzionatorio;</a:t>
            </a:r>
          </a:p>
          <a:p>
            <a:r>
              <a:rPr lang="it-IT" dirty="0" smtClean="0"/>
              <a:t>L’UE è oggi in prima fila nella lotta ai cambiamenti climatici, anche se l’obiettivo della tutela ambientale rimane legato alla tutela del cittadino-consumatore.</a:t>
            </a:r>
            <a:endParaRPr lang="it-IT" dirty="0"/>
          </a:p>
        </p:txBody>
      </p:sp>
      <p:sp>
        <p:nvSpPr>
          <p:cNvPr id="4" name="Freccia a destra rientrata 3"/>
          <p:cNvSpPr/>
          <p:nvPr/>
        </p:nvSpPr>
        <p:spPr>
          <a:xfrm>
            <a:off x="5345723" y="3141785"/>
            <a:ext cx="234462" cy="1875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rientrata 4"/>
          <p:cNvSpPr/>
          <p:nvPr/>
        </p:nvSpPr>
        <p:spPr>
          <a:xfrm>
            <a:off x="2318438" y="4302370"/>
            <a:ext cx="205931" cy="1914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395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9015"/>
          </a:xfrm>
        </p:spPr>
        <p:txBody>
          <a:bodyPr/>
          <a:lstStyle/>
          <a:p>
            <a:r>
              <a:rPr lang="it-IT" dirty="0" smtClean="0"/>
              <a:t>Il piano nazionale</a:t>
            </a:r>
            <a:endParaRPr lang="it-IT" dirty="0"/>
          </a:p>
        </p:txBody>
      </p:sp>
      <p:sp>
        <p:nvSpPr>
          <p:cNvPr id="3" name="Segnaposto contenuto 2"/>
          <p:cNvSpPr>
            <a:spLocks noGrp="1"/>
          </p:cNvSpPr>
          <p:nvPr>
            <p:ph idx="1"/>
          </p:nvPr>
        </p:nvSpPr>
        <p:spPr>
          <a:xfrm>
            <a:off x="677334" y="1524001"/>
            <a:ext cx="8596668" cy="4892430"/>
          </a:xfrm>
        </p:spPr>
        <p:txBody>
          <a:bodyPr>
            <a:normAutofit fontScale="62500" lnSpcReduction="20000"/>
          </a:bodyPr>
          <a:lstStyle/>
          <a:p>
            <a:r>
              <a:rPr lang="it-IT" dirty="0" smtClean="0"/>
              <a:t>La normativa italiana in materia d’ambiente è </a:t>
            </a:r>
            <a:r>
              <a:rPr lang="it-IT" dirty="0"/>
              <a:t>prevalentemente di derivazione comunitaria e </a:t>
            </a:r>
            <a:r>
              <a:rPr lang="it-IT" dirty="0" smtClean="0"/>
              <a:t>internazionale. </a:t>
            </a:r>
            <a:br>
              <a:rPr lang="it-IT" dirty="0" smtClean="0"/>
            </a:br>
            <a:r>
              <a:rPr lang="it-IT" dirty="0" smtClean="0"/>
              <a:t>Tre fasi nella sua evoluzione (1-dalla Costituzione agli Anni ’60; 2- dagli Anni ‘70 alla fine del secolo; 3- dal nuovo millennio ad oggi).</a:t>
            </a:r>
          </a:p>
          <a:p>
            <a:pPr marL="0" indent="0">
              <a:buNone/>
            </a:pPr>
            <a:r>
              <a:rPr lang="it-IT" dirty="0" smtClean="0">
                <a:solidFill>
                  <a:srgbClr val="FF0000"/>
                </a:solidFill>
              </a:rPr>
              <a:t>   1)</a:t>
            </a:r>
            <a:r>
              <a:rPr lang="it-IT" dirty="0" smtClean="0"/>
              <a:t> </a:t>
            </a:r>
            <a:r>
              <a:rPr lang="it-IT" u="sng" dirty="0" smtClean="0"/>
              <a:t>dall’irrilevanza </a:t>
            </a:r>
            <a:r>
              <a:rPr lang="it-IT" u="sng" dirty="0"/>
              <a:t>alla rilevanza giuridica </a:t>
            </a:r>
            <a:r>
              <a:rPr lang="it-IT" u="sng" dirty="0" smtClean="0"/>
              <a:t>dell’ambiente</a:t>
            </a:r>
            <a:r>
              <a:rPr lang="it-IT" dirty="0" smtClean="0"/>
              <a:t>: </a:t>
            </a:r>
            <a:br>
              <a:rPr lang="it-IT" dirty="0" smtClean="0"/>
            </a:br>
            <a:r>
              <a:rPr lang="it-IT" dirty="0" smtClean="0">
                <a:solidFill>
                  <a:srgbClr val="FF0000"/>
                </a:solidFill>
              </a:rPr>
              <a:t>-</a:t>
            </a:r>
            <a:r>
              <a:rPr lang="it-IT" dirty="0" smtClean="0"/>
              <a:t> in passato ambiente sempre stato valore, ma mai valore giuridico-&gt; il termine non compare nella Costituzione;</a:t>
            </a:r>
            <a:br>
              <a:rPr lang="it-IT" dirty="0" smtClean="0"/>
            </a:br>
            <a:r>
              <a:rPr lang="it-IT" dirty="0" smtClean="0">
                <a:solidFill>
                  <a:srgbClr val="FF0000"/>
                </a:solidFill>
              </a:rPr>
              <a:t>-</a:t>
            </a:r>
            <a:r>
              <a:rPr lang="it-IT" dirty="0" smtClean="0"/>
              <a:t> non si può rimproverare ai padri costituenti di non aver inventato la sensibilità ambientale, hanno vissuto in un contesto sociopolitico molto diverso dal nostro;</a:t>
            </a:r>
            <a:br>
              <a:rPr lang="it-IT" dirty="0" smtClean="0"/>
            </a:br>
            <a:r>
              <a:rPr lang="it-IT" dirty="0" smtClean="0">
                <a:solidFill>
                  <a:srgbClr val="FF0000"/>
                </a:solidFill>
              </a:rPr>
              <a:t>-</a:t>
            </a:r>
            <a:r>
              <a:rPr lang="it-IT" dirty="0" smtClean="0"/>
              <a:t> ai primi fenomeni d’inquinamento, i giuristi si trovano ad affrontarli senza strumenti adatti-&gt; uso estensivo di norme del codice penale e civile da applicare ai singoli casi.</a:t>
            </a:r>
            <a:r>
              <a:rPr lang="it-IT" dirty="0"/>
              <a:t/>
            </a:r>
            <a:br>
              <a:rPr lang="it-IT" dirty="0"/>
            </a:br>
            <a:r>
              <a:rPr lang="it-IT" dirty="0" smtClean="0"/>
              <a:t>     </a:t>
            </a:r>
          </a:p>
          <a:p>
            <a:pPr marL="0" indent="0">
              <a:buNone/>
            </a:pPr>
            <a:r>
              <a:rPr lang="it-IT" dirty="0" smtClean="0">
                <a:solidFill>
                  <a:srgbClr val="FF0000"/>
                </a:solidFill>
              </a:rPr>
              <a:t>2)</a:t>
            </a:r>
            <a:r>
              <a:rPr lang="it-IT" dirty="0" smtClean="0"/>
              <a:t> </a:t>
            </a:r>
            <a:r>
              <a:rPr lang="it-IT" u="sng" dirty="0" smtClean="0"/>
              <a:t>dal progressivo affermarsi dell’ambiente come interesse primario al rafforzamento </a:t>
            </a:r>
            <a:r>
              <a:rPr lang="it-IT" u="sng" dirty="0"/>
              <a:t>della </a:t>
            </a:r>
            <a:r>
              <a:rPr lang="it-IT" u="sng" dirty="0" smtClean="0"/>
              <a:t>sua tutela giuridica</a:t>
            </a:r>
            <a:r>
              <a:rPr lang="it-IT" dirty="0" smtClean="0"/>
              <a:t>:</a:t>
            </a:r>
            <a:br>
              <a:rPr lang="it-IT" dirty="0" smtClean="0"/>
            </a:br>
            <a:r>
              <a:rPr lang="it-IT" dirty="0" smtClean="0">
                <a:solidFill>
                  <a:srgbClr val="FF0000"/>
                </a:solidFill>
              </a:rPr>
              <a:t>-</a:t>
            </a:r>
            <a:r>
              <a:rPr lang="it-IT" dirty="0" smtClean="0"/>
              <a:t> i giudici iniziano ad interpretare in maniera estensiva anche alcuni articoli costituzionali per iniziare ad instaurare a livello normativo la tutela ambientale;</a:t>
            </a:r>
            <a:br>
              <a:rPr lang="it-IT" dirty="0" smtClean="0"/>
            </a:br>
            <a:r>
              <a:rPr lang="it-IT" dirty="0" smtClean="0">
                <a:solidFill>
                  <a:srgbClr val="FF0000"/>
                </a:solidFill>
              </a:rPr>
              <a:t>-</a:t>
            </a:r>
            <a:r>
              <a:rPr lang="it-IT" dirty="0" smtClean="0"/>
              <a:t> prendono come riferimento specie gli art. 2,9 e 32 (diritti dell’uomo in società; tutela di paesaggio e patrimonio artistico; diritto alla salute);</a:t>
            </a:r>
            <a:br>
              <a:rPr lang="it-IT" dirty="0" smtClean="0"/>
            </a:br>
            <a:r>
              <a:rPr lang="it-IT" dirty="0" smtClean="0">
                <a:solidFill>
                  <a:srgbClr val="FF0000"/>
                </a:solidFill>
              </a:rPr>
              <a:t>-</a:t>
            </a:r>
            <a:r>
              <a:rPr lang="it-IT" dirty="0" smtClean="0"/>
              <a:t> il valore dell’ambiente si è così inserito nel tessuto costituzionale.</a:t>
            </a:r>
          </a:p>
          <a:p>
            <a:pPr marL="0" indent="0">
              <a:buNone/>
            </a:pPr>
            <a:r>
              <a:rPr lang="it-IT" dirty="0" smtClean="0"/>
              <a:t> </a:t>
            </a:r>
            <a:br>
              <a:rPr lang="it-IT" dirty="0" smtClean="0"/>
            </a:br>
            <a:r>
              <a:rPr lang="it-IT" dirty="0" smtClean="0"/>
              <a:t> </a:t>
            </a:r>
            <a:r>
              <a:rPr lang="it-IT" dirty="0" smtClean="0">
                <a:solidFill>
                  <a:srgbClr val="FF0000"/>
                </a:solidFill>
              </a:rPr>
              <a:t>3</a:t>
            </a:r>
            <a:r>
              <a:rPr lang="it-IT" dirty="0">
                <a:solidFill>
                  <a:srgbClr val="FF0000"/>
                </a:solidFill>
              </a:rPr>
              <a:t>)</a:t>
            </a:r>
            <a:r>
              <a:rPr lang="it-IT" dirty="0" smtClean="0"/>
              <a:t> </a:t>
            </a:r>
            <a:r>
              <a:rPr lang="it-IT" u="sng" dirty="0" smtClean="0"/>
              <a:t>dal </a:t>
            </a:r>
            <a:r>
              <a:rPr lang="it-IT" u="sng" dirty="0"/>
              <a:t>rafforzamento alla consapevolezza del carattere </a:t>
            </a:r>
            <a:r>
              <a:rPr lang="it-IT" u="sng" dirty="0" smtClean="0"/>
              <a:t>trasversale del </a:t>
            </a:r>
            <a:r>
              <a:rPr lang="it-IT" u="sng" dirty="0"/>
              <a:t>diritto </a:t>
            </a:r>
            <a:r>
              <a:rPr lang="it-IT" u="sng" dirty="0" smtClean="0"/>
              <a:t>ambientale</a:t>
            </a:r>
            <a:r>
              <a:rPr lang="it-IT" dirty="0" smtClean="0"/>
              <a:t>:</a:t>
            </a:r>
            <a:br>
              <a:rPr lang="it-IT" dirty="0" smtClean="0"/>
            </a:br>
            <a:r>
              <a:rPr lang="it-IT" dirty="0" smtClean="0">
                <a:solidFill>
                  <a:srgbClr val="FF0000"/>
                </a:solidFill>
              </a:rPr>
              <a:t>-</a:t>
            </a:r>
            <a:r>
              <a:rPr lang="it-IT" dirty="0" smtClean="0"/>
              <a:t> la riforma costituzionale del 2001 introduce, all’art. 117, il termine di ambiente-&gt; </a:t>
            </a:r>
            <a:r>
              <a:rPr lang="it-IT" dirty="0"/>
              <a:t>l</a:t>
            </a:r>
            <a:r>
              <a:rPr lang="it-IT" dirty="0" smtClean="0"/>
              <a:t>a </a:t>
            </a:r>
            <a:r>
              <a:rPr lang="it-IT" dirty="0"/>
              <a:t>materia </a:t>
            </a:r>
            <a:r>
              <a:rPr lang="it-IT" dirty="0" smtClean="0"/>
              <a:t>«tutela </a:t>
            </a:r>
            <a:r>
              <a:rPr lang="it-IT" dirty="0"/>
              <a:t>dell’ambiente, dell’ecosistema e dei beni </a:t>
            </a:r>
            <a:r>
              <a:rPr lang="it-IT" dirty="0" smtClean="0"/>
              <a:t>culturali» </a:t>
            </a:r>
            <a:r>
              <a:rPr lang="it-IT" dirty="0"/>
              <a:t>è stata affidata alla competenza legislativa esclusiva dello Stato, mentre la </a:t>
            </a:r>
            <a:r>
              <a:rPr lang="it-IT" dirty="0" smtClean="0"/>
              <a:t>«valorizzazione </a:t>
            </a:r>
            <a:r>
              <a:rPr lang="it-IT" dirty="0"/>
              <a:t>dei beni culturali e </a:t>
            </a:r>
            <a:r>
              <a:rPr lang="it-IT" dirty="0" smtClean="0"/>
              <a:t>ambientali» </a:t>
            </a:r>
            <a:r>
              <a:rPr lang="it-IT" dirty="0"/>
              <a:t>è stata assegnata alla legislazione concorrente fra Stato e </a:t>
            </a:r>
            <a:r>
              <a:rPr lang="it-IT" dirty="0" smtClean="0"/>
              <a:t>Regioni;</a:t>
            </a:r>
            <a:br>
              <a:rPr lang="it-IT" dirty="0" smtClean="0"/>
            </a:br>
            <a:r>
              <a:rPr lang="it-IT" dirty="0" smtClean="0">
                <a:solidFill>
                  <a:srgbClr val="FF0000"/>
                </a:solidFill>
              </a:rPr>
              <a:t>-</a:t>
            </a:r>
            <a:r>
              <a:rPr lang="it-IT" dirty="0" smtClean="0"/>
              <a:t> se prima l’inquinamento veniva contrastato con norme prese nei singoli settori, ora un </a:t>
            </a:r>
            <a:r>
              <a:rPr lang="it-IT" dirty="0"/>
              <a:t>insieme sparso di singole vicende è diventato una materia giuridica</a:t>
            </a:r>
            <a:r>
              <a:rPr lang="it-IT" dirty="0" smtClean="0"/>
              <a:t> unitaria-&gt;</a:t>
            </a:r>
            <a:r>
              <a:rPr lang="it-IT" dirty="0"/>
              <a:t>l</a:t>
            </a:r>
            <a:r>
              <a:rPr lang="it-IT" dirty="0" smtClean="0"/>
              <a:t>’ambiente </a:t>
            </a:r>
            <a:r>
              <a:rPr lang="it-IT" dirty="0"/>
              <a:t>è il modo di essere di una collettività e le ragioni del suo </a:t>
            </a:r>
            <a:r>
              <a:rPr lang="it-IT" dirty="0" smtClean="0"/>
              <a:t>deteriorarsi </a:t>
            </a:r>
            <a:r>
              <a:rPr lang="it-IT" dirty="0"/>
              <a:t>non sono </a:t>
            </a:r>
            <a:r>
              <a:rPr lang="it-IT" dirty="0" smtClean="0"/>
              <a:t>limitabili a singoli settori, ma all’intera società (come ben chiarito dalla «</a:t>
            </a:r>
            <a:r>
              <a:rPr lang="it-IT" dirty="0" err="1" smtClean="0"/>
              <a:t>Laudato</a:t>
            </a:r>
            <a:r>
              <a:rPr lang="it-IT" dirty="0" smtClean="0"/>
              <a:t> si»).</a:t>
            </a:r>
          </a:p>
          <a:p>
            <a:pPr marL="0" indent="0">
              <a:buNone/>
            </a:pPr>
            <a:endParaRPr lang="it-IT" dirty="0"/>
          </a:p>
          <a:p>
            <a:r>
              <a:rPr lang="it-IT" u="sng" dirty="0" smtClean="0"/>
              <a:t>Coscienza ambientale è fatto recente: diritto dell’ambiente è diritto di terza generazione, ma sta diventando fondamento di tutti gli altri diritti.</a:t>
            </a:r>
            <a:endParaRPr lang="it-IT" u="sng" dirty="0"/>
          </a:p>
        </p:txBody>
      </p:sp>
      <p:sp>
        <p:nvSpPr>
          <p:cNvPr id="4" name="Freccia circolare a destra 3"/>
          <p:cNvSpPr/>
          <p:nvPr/>
        </p:nvSpPr>
        <p:spPr>
          <a:xfrm>
            <a:off x="437661" y="1602153"/>
            <a:ext cx="320432" cy="640861"/>
          </a:xfrm>
          <a:prstGeom prst="curvedRightArrow">
            <a:avLst>
              <a:gd name="adj1" fmla="val 25000"/>
              <a:gd name="adj2" fmla="val 5245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Freccia in giù 6"/>
          <p:cNvSpPr/>
          <p:nvPr/>
        </p:nvSpPr>
        <p:spPr>
          <a:xfrm>
            <a:off x="4829908" y="5212861"/>
            <a:ext cx="484632" cy="336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48687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2873" y="351692"/>
            <a:ext cx="8596668" cy="6283569"/>
          </a:xfrm>
        </p:spPr>
        <p:txBody>
          <a:bodyPr>
            <a:normAutofit fontScale="90000"/>
          </a:bodyPr>
          <a:lstStyle/>
          <a:p>
            <a:r>
              <a:rPr lang="it-IT" dirty="0" smtClean="0"/>
              <a:t>UE ed Italia alla prova di Kyoto</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smtClean="0"/>
              <a:t/>
            </a:r>
            <a:br>
              <a:rPr lang="it-IT" dirty="0" smtClean="0"/>
            </a:br>
            <a:r>
              <a:rPr lang="it-IT" sz="1200" dirty="0" smtClean="0">
                <a:solidFill>
                  <a:schemeClr val="tx1"/>
                </a:solidFill>
              </a:rPr>
              <a:t>I grafici mostrano i target di riduzione per gli anni ‘08-’12 stabiliti a Kyoto per i diversi Paesi europei e le variazioni di emissioni effettive. Si può notare come non tutti i Paesi avessero responsabilità di diminuire le proprie emissioni di gas serra e come, in generale, in pochi abbiano pienamente centrato gli obiettivi prefissati nel 1997.</a:t>
            </a:r>
            <a:br>
              <a:rPr lang="it-IT" sz="1200" dirty="0" smtClean="0">
                <a:solidFill>
                  <a:schemeClr val="tx1"/>
                </a:solidFill>
              </a:rPr>
            </a:br>
            <a:r>
              <a:rPr lang="it-IT" sz="1200" dirty="0" smtClean="0">
                <a:solidFill>
                  <a:schemeClr val="tx1"/>
                </a:solidFill>
              </a:rPr>
              <a:t>L’UE-15 ha superato la propria prova: impegnatasi per una riduzione dell’8%, ha tagliato le proprie emissioni dell’11,7%; tale percentuale sale se si tengono da conto i Paesi entrati nel 2004 nell’UE (i Paesi dell’Est hanno di fatti tagliato drasticamente il proprio inquinamento a seguito della crisi e del crollo del sistema sovietico).</a:t>
            </a:r>
            <a:br>
              <a:rPr lang="it-IT" sz="1200" dirty="0" smtClean="0">
                <a:solidFill>
                  <a:schemeClr val="tx1"/>
                </a:solidFill>
              </a:rPr>
            </a:br>
            <a:r>
              <a:rPr lang="it-IT" sz="1200" dirty="0" smtClean="0">
                <a:solidFill>
                  <a:schemeClr val="tx1"/>
                </a:solidFill>
              </a:rPr>
              <a:t>Per quanto riguarda l’Italia, l’obiettivo non è stato raggiunto: a fronte di un impegno per la riduzione del 6,5%, ha raggiunto solo il 4,7%.</a:t>
            </a:r>
            <a:endParaRPr lang="it-IT" sz="1200" dirty="0">
              <a:solidFill>
                <a:schemeClr val="tx1"/>
              </a:solidFill>
            </a:endParaRPr>
          </a:p>
        </p:txBody>
      </p:sp>
      <p:pic>
        <p:nvPicPr>
          <p:cNvPr id="4" name="Segnaposto contenuto 3"/>
          <p:cNvPicPr>
            <a:picLocks noGrp="1" noChangeAspect="1"/>
          </p:cNvPicPr>
          <p:nvPr>
            <p:ph idx="1"/>
          </p:nvPr>
        </p:nvPicPr>
        <p:blipFill>
          <a:blip r:embed="rId2"/>
          <a:stretch>
            <a:fillRect/>
          </a:stretch>
        </p:blipFill>
        <p:spPr>
          <a:xfrm>
            <a:off x="529807" y="993871"/>
            <a:ext cx="4056590" cy="3834716"/>
          </a:xfrm>
          <a:prstGeom prst="rect">
            <a:avLst/>
          </a:prstGeom>
        </p:spPr>
      </p:pic>
      <p:pic>
        <p:nvPicPr>
          <p:cNvPr id="5" name="Immagine 4"/>
          <p:cNvPicPr>
            <a:picLocks noChangeAspect="1"/>
          </p:cNvPicPr>
          <p:nvPr/>
        </p:nvPicPr>
        <p:blipFill>
          <a:blip r:embed="rId3"/>
          <a:stretch>
            <a:fillRect/>
          </a:stretch>
        </p:blipFill>
        <p:spPr>
          <a:xfrm>
            <a:off x="5030620" y="1694618"/>
            <a:ext cx="2368801" cy="3133969"/>
          </a:xfrm>
          <a:prstGeom prst="rect">
            <a:avLst/>
          </a:prstGeom>
        </p:spPr>
      </p:pic>
    </p:spTree>
    <p:extLst>
      <p:ext uri="{BB962C8B-B14F-4D97-AF65-F5344CB8AC3E}">
        <p14:creationId xmlns:p14="http://schemas.microsoft.com/office/powerpoint/2010/main" val="2241125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3" y="312615"/>
            <a:ext cx="9779651" cy="5548923"/>
          </a:xfrm>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sz="1300" dirty="0" smtClean="0">
                <a:solidFill>
                  <a:schemeClr val="tx1"/>
                </a:solidFill>
              </a:rPr>
              <a:t>In ogni caso i risultati prodotti da Kyoto non sono totalmente negativi: il Protocollo ha stimolato dei cambiamenti di rotta in diversi Paesi. in Italia ad es. si può assistere ad una riduzione delle emissioni di gas serra per persona (-22,9% dal 1990) e ad un aumento dell’utilizzo di energia ricavata da fonti rinnovabili contestualmente ad una diminuzione d’uso dei prodotti fossili.                                                                              </a:t>
            </a:r>
            <a:r>
              <a:rPr lang="it-IT" sz="1000" dirty="0" smtClean="0"/>
              <a:t/>
            </a:r>
            <a:br>
              <a:rPr lang="it-IT" sz="1000" dirty="0" smtClean="0"/>
            </a:br>
            <a:r>
              <a:rPr lang="it-IT" sz="1000" dirty="0"/>
              <a:t> </a:t>
            </a:r>
            <a:r>
              <a:rPr lang="it-IT" sz="1000" dirty="0" smtClean="0"/>
              <a:t/>
            </a:r>
            <a:br>
              <a:rPr lang="it-IT" sz="1000" dirty="0" smtClean="0"/>
            </a:br>
            <a:r>
              <a:rPr lang="it-IT" sz="1000" dirty="0"/>
              <a:t/>
            </a:r>
            <a:br>
              <a:rPr lang="it-IT" sz="1000" dirty="0"/>
            </a:br>
            <a:r>
              <a:rPr lang="it-IT" sz="1000" dirty="0" smtClean="0"/>
              <a:t/>
            </a:r>
            <a:br>
              <a:rPr lang="it-IT" sz="1000" dirty="0" smtClean="0"/>
            </a:br>
            <a:r>
              <a:rPr lang="it-IT" sz="1000" dirty="0"/>
              <a:t/>
            </a:r>
            <a:br>
              <a:rPr lang="it-IT" sz="1000" dirty="0"/>
            </a:br>
            <a:r>
              <a:rPr lang="it-IT" sz="1000" dirty="0" smtClean="0"/>
              <a:t>                                                                                        </a:t>
            </a:r>
            <a:br>
              <a:rPr lang="it-IT" sz="1000" dirty="0" smtClean="0"/>
            </a:br>
            <a:r>
              <a:rPr lang="it-IT" sz="1000" dirty="0"/>
              <a:t/>
            </a:r>
            <a:br>
              <a:rPr lang="it-IT" sz="1000" dirty="0"/>
            </a:br>
            <a:r>
              <a:rPr lang="it-IT" sz="1000" dirty="0" smtClean="0"/>
              <a:t/>
            </a:r>
            <a:br>
              <a:rPr lang="it-IT" sz="1000" dirty="0" smtClean="0"/>
            </a:br>
            <a:r>
              <a:rPr lang="it-IT" sz="1000" dirty="0"/>
              <a:t/>
            </a:r>
            <a:br>
              <a:rPr lang="it-IT" sz="1000" dirty="0"/>
            </a:br>
            <a:r>
              <a:rPr lang="it-IT" sz="1000" dirty="0" smtClean="0"/>
              <a:t/>
            </a:r>
            <a:br>
              <a:rPr lang="it-IT" sz="1000" dirty="0" smtClean="0"/>
            </a:br>
            <a:r>
              <a:rPr lang="it-IT" sz="1000" dirty="0"/>
              <a:t/>
            </a:r>
            <a:br>
              <a:rPr lang="it-IT" sz="1000" dirty="0"/>
            </a:br>
            <a:r>
              <a:rPr lang="it-IT" sz="1000" dirty="0" smtClean="0"/>
              <a:t/>
            </a:r>
            <a:br>
              <a:rPr lang="it-IT" sz="1000" dirty="0" smtClean="0"/>
            </a:br>
            <a:r>
              <a:rPr lang="it-IT" sz="1000" dirty="0"/>
              <a:t/>
            </a:r>
            <a:br>
              <a:rPr lang="it-IT" sz="1000" dirty="0"/>
            </a:br>
            <a:r>
              <a:rPr lang="it-IT" sz="1000" dirty="0" smtClean="0"/>
              <a:t/>
            </a:r>
            <a:br>
              <a:rPr lang="it-IT" sz="1000" dirty="0" smtClean="0"/>
            </a:br>
            <a:r>
              <a:rPr lang="it-IT" sz="1000" dirty="0" smtClean="0"/>
              <a:t/>
            </a:r>
            <a:br>
              <a:rPr lang="it-IT" sz="1000" dirty="0" smtClean="0"/>
            </a:br>
            <a:r>
              <a:rPr lang="it-IT" sz="1000" dirty="0"/>
              <a:t/>
            </a:r>
            <a:br>
              <a:rPr lang="it-IT" sz="1000" dirty="0"/>
            </a:br>
            <a:r>
              <a:rPr lang="it-IT" sz="1000" dirty="0"/>
              <a:t/>
            </a:r>
            <a:br>
              <a:rPr lang="it-IT" sz="1000" dirty="0"/>
            </a:br>
            <a:r>
              <a:rPr lang="it-IT" sz="1300" dirty="0" smtClean="0">
                <a:solidFill>
                  <a:schemeClr val="tx1"/>
                </a:solidFill>
              </a:rPr>
              <a:t>A </a:t>
            </a:r>
            <a:r>
              <a:rPr lang="it-IT" sz="1300" dirty="0">
                <a:solidFill>
                  <a:schemeClr val="tx1"/>
                </a:solidFill>
              </a:rPr>
              <a:t>livello globale, il taglio delle emissioni in diversi Paesi industrializzati è stato </a:t>
            </a:r>
            <a:r>
              <a:rPr lang="it-IT" sz="1300" dirty="0" smtClean="0">
                <a:solidFill>
                  <a:schemeClr val="tx1"/>
                </a:solidFill>
              </a:rPr>
              <a:t>compensato </a:t>
            </a:r>
            <a:r>
              <a:rPr lang="it-IT" sz="1300" dirty="0">
                <a:solidFill>
                  <a:schemeClr val="tx1"/>
                </a:solidFill>
              </a:rPr>
              <a:t>dal grande aumento delle emissioni di Paesi </a:t>
            </a:r>
            <a:r>
              <a:rPr lang="it-IT" sz="1300" dirty="0" smtClean="0">
                <a:solidFill>
                  <a:schemeClr val="tx1"/>
                </a:solidFill>
              </a:rPr>
              <a:t>in via di sviluppo (non toccati dagli obblighi di Kyoto) come </a:t>
            </a:r>
            <a:r>
              <a:rPr lang="it-IT" sz="1300" dirty="0">
                <a:solidFill>
                  <a:schemeClr val="tx1"/>
                </a:solidFill>
              </a:rPr>
              <a:t>la </a:t>
            </a:r>
            <a:r>
              <a:rPr lang="it-IT" sz="1300" dirty="0" smtClean="0">
                <a:solidFill>
                  <a:schemeClr val="tx1"/>
                </a:solidFill>
              </a:rPr>
              <a:t>Cina, nonché dal mancato impegno degli USA (i due Paesi da soli rappresentano oggi il 41% delle emissioni globali).</a:t>
            </a:r>
            <a:br>
              <a:rPr lang="it-IT" sz="1300" dirty="0" smtClean="0">
                <a:solidFill>
                  <a:schemeClr val="tx1"/>
                </a:solidFill>
              </a:rPr>
            </a:br>
            <a:r>
              <a:rPr lang="it-IT" sz="1300" dirty="0" smtClean="0">
                <a:solidFill>
                  <a:schemeClr val="tx1"/>
                </a:solidFill>
              </a:rPr>
              <a:t>Le emissioni globali sono dunque aumentate, ma gli impegni di Kyoto rimangono importanti in quanto per la prima volta si è posta la necessità a livello mondiale dii ridurre l’immissione in atmosfera di gas serra.</a:t>
            </a:r>
            <a:br>
              <a:rPr lang="it-IT" sz="1300" dirty="0" smtClean="0">
                <a:solidFill>
                  <a:schemeClr val="tx1"/>
                </a:solidFill>
              </a:rPr>
            </a:br>
            <a:r>
              <a:rPr lang="it-IT" sz="1000" dirty="0"/>
              <a:t> </a:t>
            </a:r>
            <a:r>
              <a:rPr lang="it-IT" sz="1000" dirty="0" smtClean="0"/>
              <a:t>                                                                                       </a:t>
            </a:r>
            <a:br>
              <a:rPr lang="it-IT" sz="1000" dirty="0" smtClean="0"/>
            </a:br>
            <a:r>
              <a:rPr lang="it-IT" sz="1000" dirty="0"/>
              <a:t/>
            </a:r>
            <a:br>
              <a:rPr lang="it-IT" sz="1000" dirty="0"/>
            </a:br>
            <a:r>
              <a:rPr lang="it-IT" sz="1000" dirty="0" smtClean="0"/>
              <a:t>                                                                                       </a:t>
            </a:r>
            <a:endParaRPr lang="it-IT" dirty="0"/>
          </a:p>
        </p:txBody>
      </p:sp>
      <p:pic>
        <p:nvPicPr>
          <p:cNvPr id="4" name="Segnaposto contenuto 3"/>
          <p:cNvPicPr>
            <a:picLocks noGrp="1" noChangeAspect="1"/>
          </p:cNvPicPr>
          <p:nvPr>
            <p:ph idx="1"/>
          </p:nvPr>
        </p:nvPicPr>
        <p:blipFill rotWithShape="1">
          <a:blip r:embed="rId2"/>
          <a:srcRect l="12573" t="32089" r="12614" b="13021"/>
          <a:stretch/>
        </p:blipFill>
        <p:spPr>
          <a:xfrm>
            <a:off x="677332" y="515231"/>
            <a:ext cx="3068497" cy="2173705"/>
          </a:xfrm>
          <a:prstGeom prst="rect">
            <a:avLst/>
          </a:prstGeom>
        </p:spPr>
      </p:pic>
      <p:pic>
        <p:nvPicPr>
          <p:cNvPr id="5" name="Immagine 4"/>
          <p:cNvPicPr>
            <a:picLocks noChangeAspect="1"/>
          </p:cNvPicPr>
          <p:nvPr/>
        </p:nvPicPr>
        <p:blipFill>
          <a:blip r:embed="rId3"/>
          <a:stretch>
            <a:fillRect/>
          </a:stretch>
        </p:blipFill>
        <p:spPr>
          <a:xfrm>
            <a:off x="677332" y="3597443"/>
            <a:ext cx="3389670" cy="1826331"/>
          </a:xfrm>
          <a:prstGeom prst="rect">
            <a:avLst/>
          </a:prstGeom>
        </p:spPr>
      </p:pic>
      <p:pic>
        <p:nvPicPr>
          <p:cNvPr id="7" name="Immagine 6"/>
          <p:cNvPicPr>
            <a:picLocks noChangeAspect="1"/>
          </p:cNvPicPr>
          <p:nvPr/>
        </p:nvPicPr>
        <p:blipFill>
          <a:blip r:embed="rId4"/>
          <a:stretch>
            <a:fillRect/>
          </a:stretch>
        </p:blipFill>
        <p:spPr>
          <a:xfrm>
            <a:off x="6857605" y="515230"/>
            <a:ext cx="3147543" cy="2173705"/>
          </a:xfrm>
          <a:prstGeom prst="rect">
            <a:avLst/>
          </a:prstGeom>
        </p:spPr>
      </p:pic>
      <p:pic>
        <p:nvPicPr>
          <p:cNvPr id="8" name="Immagine 7"/>
          <p:cNvPicPr>
            <a:picLocks noChangeAspect="1"/>
          </p:cNvPicPr>
          <p:nvPr/>
        </p:nvPicPr>
        <p:blipFill>
          <a:blip r:embed="rId5"/>
          <a:stretch>
            <a:fillRect/>
          </a:stretch>
        </p:blipFill>
        <p:spPr>
          <a:xfrm>
            <a:off x="3875134" y="515230"/>
            <a:ext cx="2853166" cy="2173705"/>
          </a:xfrm>
          <a:prstGeom prst="rect">
            <a:avLst/>
          </a:prstGeom>
        </p:spPr>
      </p:pic>
    </p:spTree>
    <p:extLst>
      <p:ext uri="{BB962C8B-B14F-4D97-AF65-F5344CB8AC3E}">
        <p14:creationId xmlns:p14="http://schemas.microsoft.com/office/powerpoint/2010/main" val="39702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77333" y="323606"/>
            <a:ext cx="3808697" cy="3490302"/>
          </a:xfrm>
          <a:prstGeom prst="rect">
            <a:avLst/>
          </a:prstGeom>
        </p:spPr>
      </p:pic>
      <p:pic>
        <p:nvPicPr>
          <p:cNvPr id="5" name="Immagine 4"/>
          <p:cNvPicPr>
            <a:picLocks noChangeAspect="1"/>
          </p:cNvPicPr>
          <p:nvPr/>
        </p:nvPicPr>
        <p:blipFill>
          <a:blip r:embed="rId3"/>
          <a:stretch>
            <a:fillRect/>
          </a:stretch>
        </p:blipFill>
        <p:spPr>
          <a:xfrm>
            <a:off x="4720492" y="323606"/>
            <a:ext cx="4852803" cy="3154240"/>
          </a:xfrm>
          <a:prstGeom prst="rect">
            <a:avLst/>
          </a:prstGeom>
        </p:spPr>
      </p:pic>
      <p:sp>
        <p:nvSpPr>
          <p:cNvPr id="3" name="Segnaposto contenuto 2"/>
          <p:cNvSpPr>
            <a:spLocks noGrp="1"/>
          </p:cNvSpPr>
          <p:nvPr>
            <p:ph idx="1"/>
          </p:nvPr>
        </p:nvSpPr>
        <p:spPr>
          <a:xfrm>
            <a:off x="677334" y="4103076"/>
            <a:ext cx="8596668" cy="1938285"/>
          </a:xfrm>
        </p:spPr>
        <p:txBody>
          <a:bodyPr>
            <a:noAutofit/>
          </a:bodyPr>
          <a:lstStyle/>
          <a:p>
            <a:r>
              <a:rPr lang="it-IT" sz="1400" dirty="0" smtClean="0"/>
              <a:t>Kyoto e Parigi rappresentano dei passi in avanti nella lotta globale al cambiamento climatico, certo; ma sono ancora troppo timidi.</a:t>
            </a:r>
            <a:br>
              <a:rPr lang="it-IT" sz="1400" dirty="0" smtClean="0"/>
            </a:br>
            <a:r>
              <a:rPr lang="it-IT" sz="1400" dirty="0" smtClean="0"/>
              <a:t>Di questo passo, non riusciremo a contenere le temperature medie entro il +1,5°C. Non è un caso se 18 dei 20 anni più caldi mai registrati siano proprio gli ultimi 18 anni, se gli Anni ‘10 sono il decennio più caldo di sempre. </a:t>
            </a:r>
            <a:br>
              <a:rPr lang="it-IT" sz="1400" dirty="0" smtClean="0"/>
            </a:br>
            <a:r>
              <a:rPr lang="it-IT" sz="1400" dirty="0" smtClean="0"/>
              <a:t>Se i Paesi del mondo non seguiranno con passione gli accordi climatici, passati e futuri, assisteremo a scenari sempre più estremi, da film di fantascienza (nella foto a destra, San Francisco: sembra un fotogramma del film </a:t>
            </a:r>
            <a:r>
              <a:rPr lang="it-IT" sz="1400" dirty="0" err="1" smtClean="0"/>
              <a:t>Blade</a:t>
            </a:r>
            <a:r>
              <a:rPr lang="it-IT" sz="1400" dirty="0" smtClean="0"/>
              <a:t> </a:t>
            </a:r>
            <a:r>
              <a:rPr lang="it-IT" sz="1400" dirty="0" err="1" smtClean="0"/>
              <a:t>Runner</a:t>
            </a:r>
            <a:r>
              <a:rPr lang="it-IT" sz="1400" dirty="0" smtClean="0"/>
              <a:t>, ambientato in un futuro semi-apocalittico… non facciamoci scappare di mano la realtà!)</a:t>
            </a:r>
            <a:endParaRPr lang="it-IT" sz="1400" dirty="0"/>
          </a:p>
        </p:txBody>
      </p:sp>
    </p:spTree>
    <p:extLst>
      <p:ext uri="{BB962C8B-B14F-4D97-AF65-F5344CB8AC3E}">
        <p14:creationId xmlns:p14="http://schemas.microsoft.com/office/powerpoint/2010/main" val="3848717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Un altro modo di vedere l’ambiente: il </a:t>
            </a:r>
            <a:r>
              <a:rPr lang="it-IT" i="1" dirty="0" err="1"/>
              <a:t>buen</a:t>
            </a:r>
            <a:r>
              <a:rPr lang="it-IT" i="1" dirty="0"/>
              <a:t> </a:t>
            </a:r>
            <a:r>
              <a:rPr lang="it-IT" i="1" dirty="0" err="1"/>
              <a:t>vivir</a:t>
            </a:r>
            <a:r>
              <a:rPr lang="it-IT" i="1" dirty="0"/>
              <a:t> </a:t>
            </a:r>
            <a:r>
              <a:rPr lang="it-IT" dirty="0"/>
              <a:t>delle costituzioni </a:t>
            </a:r>
            <a:r>
              <a:rPr lang="it-IT" dirty="0" smtClean="0"/>
              <a:t>latinoamericane</a:t>
            </a:r>
            <a:endParaRPr lang="it-IT" dirty="0"/>
          </a:p>
        </p:txBody>
      </p:sp>
      <p:sp>
        <p:nvSpPr>
          <p:cNvPr id="3" name="Segnaposto contenuto 2"/>
          <p:cNvSpPr>
            <a:spLocks noGrp="1"/>
          </p:cNvSpPr>
          <p:nvPr>
            <p:ph idx="1"/>
          </p:nvPr>
        </p:nvSpPr>
        <p:spPr>
          <a:xfrm>
            <a:off x="677334" y="2160589"/>
            <a:ext cx="8596668" cy="4404334"/>
          </a:xfrm>
        </p:spPr>
        <p:txBody>
          <a:bodyPr>
            <a:normAutofit fontScale="92500" lnSpcReduction="20000"/>
          </a:bodyPr>
          <a:lstStyle/>
          <a:p>
            <a:r>
              <a:rPr lang="it-IT" dirty="0" smtClean="0"/>
              <a:t>Basi nella concezione cosmologica dei </a:t>
            </a:r>
            <a:r>
              <a:rPr lang="it-IT" dirty="0"/>
              <a:t>popoli </a:t>
            </a:r>
            <a:r>
              <a:rPr lang="it-IT" dirty="0" smtClean="0"/>
              <a:t>andini-&gt; </a:t>
            </a:r>
            <a:r>
              <a:rPr lang="it-IT" dirty="0" err="1" smtClean="0"/>
              <a:t>buen</a:t>
            </a:r>
            <a:r>
              <a:rPr lang="it-IT" dirty="0" smtClean="0"/>
              <a:t> </a:t>
            </a:r>
            <a:r>
              <a:rPr lang="it-IT" dirty="0" err="1" smtClean="0"/>
              <a:t>vivir</a:t>
            </a:r>
            <a:r>
              <a:rPr lang="it-IT" dirty="0"/>
              <a:t> (</a:t>
            </a:r>
            <a:r>
              <a:rPr lang="it-IT" i="1" dirty="0"/>
              <a:t>sumak kawsay </a:t>
            </a:r>
            <a:r>
              <a:rPr lang="it-IT" dirty="0" smtClean="0"/>
              <a:t>o </a:t>
            </a:r>
            <a:r>
              <a:rPr lang="it-IT" i="1" dirty="0" smtClean="0"/>
              <a:t>suma </a:t>
            </a:r>
            <a:r>
              <a:rPr lang="it-IT" i="1" dirty="0"/>
              <a:t>qamaña</a:t>
            </a:r>
            <a:r>
              <a:rPr lang="it-IT" dirty="0"/>
              <a:t> </a:t>
            </a:r>
            <a:r>
              <a:rPr lang="it-IT" dirty="0" smtClean="0"/>
              <a:t>nelle lingue indigene) richiama una </a:t>
            </a:r>
            <a:r>
              <a:rPr lang="it-IT" u="sng" dirty="0" smtClean="0"/>
              <a:t>visione </a:t>
            </a:r>
            <a:r>
              <a:rPr lang="it-IT" u="sng" dirty="0" err="1" smtClean="0"/>
              <a:t>biocentrica</a:t>
            </a:r>
            <a:r>
              <a:rPr lang="it-IT" u="sng" dirty="0" smtClean="0"/>
              <a:t> e non antropocentrica come quella occidentale</a:t>
            </a:r>
            <a:r>
              <a:rPr lang="it-IT" dirty="0" smtClean="0"/>
              <a:t>.</a:t>
            </a:r>
            <a:endParaRPr lang="it-IT" dirty="0" smtClean="0"/>
          </a:p>
          <a:p>
            <a:r>
              <a:rPr lang="it-IT" dirty="0" smtClean="0"/>
              <a:t>Differenze: </a:t>
            </a:r>
            <a:r>
              <a:rPr lang="it-IT" dirty="0" smtClean="0">
                <a:solidFill>
                  <a:srgbClr val="FF0000"/>
                </a:solidFill>
              </a:rPr>
              <a:t>1)</a:t>
            </a:r>
            <a:r>
              <a:rPr lang="it-IT" dirty="0" smtClean="0"/>
              <a:t> in Occidente la natura è considerata come sottomessa all’Uomo tramite la scienza-&gt; in America Latina l’Uomo è cosciente di essere in posizione passiva e subordinata all’ordine della </a:t>
            </a:r>
            <a:r>
              <a:rPr lang="it-IT" i="1" dirty="0" err="1" smtClean="0"/>
              <a:t>Pacha</a:t>
            </a:r>
            <a:r>
              <a:rPr lang="it-IT" i="1" dirty="0" smtClean="0"/>
              <a:t> </a:t>
            </a:r>
            <a:r>
              <a:rPr lang="it-IT" i="1" dirty="0" smtClean="0"/>
              <a:t>M</a:t>
            </a:r>
            <a:r>
              <a:rPr lang="it-IT" i="1" dirty="0" smtClean="0"/>
              <a:t>ama;</a:t>
            </a:r>
            <a:br>
              <a:rPr lang="it-IT" i="1" dirty="0" smtClean="0"/>
            </a:br>
            <a:r>
              <a:rPr lang="it-IT" i="1" dirty="0" smtClean="0">
                <a:solidFill>
                  <a:srgbClr val="FF0000"/>
                </a:solidFill>
              </a:rPr>
              <a:t>2)</a:t>
            </a:r>
            <a:r>
              <a:rPr lang="it-IT" i="1" dirty="0" smtClean="0"/>
              <a:t> </a:t>
            </a:r>
            <a:r>
              <a:rPr lang="it-IT" dirty="0" smtClean="0"/>
              <a:t>in Occidente la salvaguardia dell’ambiente è intesa soprattutto come parte integrante di altri diritti-&gt; in America </a:t>
            </a:r>
            <a:r>
              <a:rPr lang="it-IT" dirty="0"/>
              <a:t>Latina invece </a:t>
            </a:r>
            <a:r>
              <a:rPr lang="it-IT" dirty="0" smtClean="0"/>
              <a:t>è un </a:t>
            </a:r>
            <a:r>
              <a:rPr lang="it-IT" dirty="0"/>
              <a:t>vero e proprio diritto fondamentale;  </a:t>
            </a:r>
            <a:r>
              <a:rPr lang="it-IT" dirty="0" smtClean="0"/>
              <a:t/>
            </a:r>
            <a:br>
              <a:rPr lang="it-IT" dirty="0" smtClean="0"/>
            </a:br>
            <a:r>
              <a:rPr lang="it-IT" dirty="0" smtClean="0">
                <a:solidFill>
                  <a:srgbClr val="FF0000"/>
                </a:solidFill>
              </a:rPr>
              <a:t>3)</a:t>
            </a:r>
            <a:r>
              <a:rPr lang="it-IT" dirty="0" smtClean="0"/>
              <a:t> in Occidente l’ambiente è considerato un oggetto-&gt; in America Latina come un soggetto titolare di propri diritti giuridici;</a:t>
            </a:r>
          </a:p>
          <a:p>
            <a:endParaRPr lang="it-IT" dirty="0"/>
          </a:p>
          <a:p>
            <a:pPr marL="0" indent="0" algn="ctr">
              <a:buNone/>
            </a:pPr>
            <a:r>
              <a:rPr lang="it-IT" u="sng" dirty="0" err="1" smtClean="0"/>
              <a:t>Buen</a:t>
            </a:r>
            <a:r>
              <a:rPr lang="it-IT" u="sng" dirty="0" smtClean="0"/>
              <a:t> </a:t>
            </a:r>
            <a:r>
              <a:rPr lang="it-IT" u="sng" dirty="0" err="1" smtClean="0"/>
              <a:t>vivir</a:t>
            </a:r>
            <a:r>
              <a:rPr lang="it-IT" u="sng" dirty="0" smtClean="0"/>
              <a:t> come rapporto armonioso e paritario Umanità-Natura per un’esistenza degna.</a:t>
            </a:r>
            <a:br>
              <a:rPr lang="it-IT" u="sng" dirty="0" smtClean="0"/>
            </a:br>
            <a:endParaRPr lang="it-IT" u="sng" dirty="0" smtClean="0"/>
          </a:p>
          <a:p>
            <a:r>
              <a:rPr lang="it-IT" dirty="0"/>
              <a:t>2008-2009: nelle nuove costituzioni di Bolivia ed Ecuador si disciplinano per la prima volta i diritti della natura -&gt; volontà di rifondare questi Stati secondo un modello di sviluppo sostenibile e solidale alternativo a quello </a:t>
            </a:r>
            <a:r>
              <a:rPr lang="it-IT" dirty="0" smtClean="0"/>
              <a:t>occidentale;</a:t>
            </a:r>
            <a:endParaRPr lang="it-IT" dirty="0"/>
          </a:p>
          <a:p>
            <a:endParaRPr lang="it-IT" u="sng" dirty="0" smtClean="0"/>
          </a:p>
        </p:txBody>
      </p:sp>
      <p:sp>
        <p:nvSpPr>
          <p:cNvPr id="4" name="Freccia in giù 3"/>
          <p:cNvSpPr/>
          <p:nvPr/>
        </p:nvSpPr>
        <p:spPr>
          <a:xfrm>
            <a:off x="4733352" y="4622698"/>
            <a:ext cx="484632" cy="430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8100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Qualche premessa: definizione di diritto dell’ambiente e sua importanza</a:t>
            </a:r>
            <a:endParaRPr lang="it-IT" dirty="0"/>
          </a:p>
        </p:txBody>
      </p:sp>
      <p:sp>
        <p:nvSpPr>
          <p:cNvPr id="3" name="Segnaposto contenuto 2"/>
          <p:cNvSpPr>
            <a:spLocks noGrp="1"/>
          </p:cNvSpPr>
          <p:nvPr>
            <p:ph idx="1"/>
          </p:nvPr>
        </p:nvSpPr>
        <p:spPr/>
        <p:txBody>
          <a:bodyPr/>
          <a:lstStyle/>
          <a:p>
            <a:r>
              <a:rPr lang="it-IT" dirty="0"/>
              <a:t>I</a:t>
            </a:r>
            <a:r>
              <a:rPr lang="it-IT" dirty="0" smtClean="0"/>
              <a:t>l </a:t>
            </a:r>
            <a:r>
              <a:rPr lang="it-IT" dirty="0"/>
              <a:t>diritto ambientale </a:t>
            </a:r>
            <a:r>
              <a:rPr lang="it-IT" dirty="0" smtClean="0"/>
              <a:t>è quella </a:t>
            </a:r>
            <a:r>
              <a:rPr lang="it-IT" dirty="0"/>
              <a:t>branca del diritto </a:t>
            </a:r>
            <a:r>
              <a:rPr lang="it-IT" dirty="0" smtClean="0"/>
              <a:t>che si occupa </a:t>
            </a:r>
            <a:r>
              <a:rPr lang="it-IT" dirty="0"/>
              <a:t>della normativa </a:t>
            </a:r>
            <a:r>
              <a:rPr lang="it-IT" dirty="0" smtClean="0"/>
              <a:t>indirizzata </a:t>
            </a:r>
            <a:r>
              <a:rPr lang="it-IT" dirty="0"/>
              <a:t>alla tutela ed alla conservazione </a:t>
            </a:r>
            <a:r>
              <a:rPr lang="it-IT" dirty="0" smtClean="0"/>
              <a:t>dell’ambiente (biosfera);         </a:t>
            </a:r>
          </a:p>
          <a:p>
            <a:r>
              <a:rPr lang="it-IT" dirty="0" smtClean="0"/>
              <a:t>Il suo oggetto di tutela è l’ambiente: termine inteso in modi e significati diversi           il concetto stesso di diritto dell’ambiente è dunque rimasto a lungo difficile da inquadrare e si è meglio definito solo negli ultimi decenni!;</a:t>
            </a:r>
          </a:p>
          <a:p>
            <a:r>
              <a:rPr lang="it-IT" dirty="0" smtClean="0"/>
              <a:t> </a:t>
            </a:r>
            <a:r>
              <a:rPr lang="it-IT" dirty="0"/>
              <a:t>Si esprime su tre piani: sovranazionale, nazionale e regionale</a:t>
            </a:r>
            <a:r>
              <a:rPr lang="it-IT" dirty="0" smtClean="0"/>
              <a:t>;</a:t>
            </a:r>
          </a:p>
          <a:p>
            <a:r>
              <a:rPr lang="it-IT" dirty="0" smtClean="0"/>
              <a:t>È importante perché l’ambiente è un concetto strettamente legato </a:t>
            </a:r>
            <a:r>
              <a:rPr lang="it-IT" dirty="0"/>
              <a:t>alla tematica sociale e </a:t>
            </a:r>
            <a:r>
              <a:rPr lang="it-IT" dirty="0" smtClean="0"/>
              <a:t>dunque a </a:t>
            </a:r>
            <a:r>
              <a:rPr lang="it-IT" dirty="0"/>
              <a:t>tutti </a:t>
            </a:r>
            <a:r>
              <a:rPr lang="it-IT" dirty="0" smtClean="0"/>
              <a:t>i </a:t>
            </a:r>
            <a:r>
              <a:rPr lang="it-IT" dirty="0"/>
              <a:t>principi e </a:t>
            </a:r>
            <a:r>
              <a:rPr lang="it-IT" dirty="0" smtClean="0"/>
              <a:t>i valori </a:t>
            </a:r>
            <a:r>
              <a:rPr lang="it-IT" dirty="0"/>
              <a:t>definiti nelle stesse </a:t>
            </a:r>
            <a:r>
              <a:rPr lang="it-IT" dirty="0" smtClean="0"/>
              <a:t>costituzioni democratiche: </a:t>
            </a:r>
            <a:r>
              <a:rPr lang="it-IT" u="sng" dirty="0"/>
              <a:t>«l’ambiente umano e l’ambiente naturale si degradano </a:t>
            </a:r>
            <a:r>
              <a:rPr lang="it-IT" u="sng" dirty="0" smtClean="0"/>
              <a:t>insieme».          </a:t>
            </a:r>
            <a:endParaRPr lang="it-IT" u="sng" dirty="0"/>
          </a:p>
        </p:txBody>
      </p:sp>
      <p:sp>
        <p:nvSpPr>
          <p:cNvPr id="14" name="Freccia a destra rientrata 13"/>
          <p:cNvSpPr/>
          <p:nvPr/>
        </p:nvSpPr>
        <p:spPr>
          <a:xfrm>
            <a:off x="1847510" y="3155638"/>
            <a:ext cx="635650" cy="29307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63771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06379"/>
          </a:xfrm>
        </p:spPr>
        <p:txBody>
          <a:bodyPr/>
          <a:lstStyle/>
          <a:p>
            <a:r>
              <a:rPr lang="it-IT" dirty="0" smtClean="0"/>
              <a:t>Le costituzioni di Ecuador e Bolivia </a:t>
            </a:r>
            <a:endParaRPr lang="it-IT" dirty="0"/>
          </a:p>
        </p:txBody>
      </p:sp>
      <p:sp>
        <p:nvSpPr>
          <p:cNvPr id="3" name="Segnaposto contenuto 2"/>
          <p:cNvSpPr>
            <a:spLocks noGrp="1"/>
          </p:cNvSpPr>
          <p:nvPr>
            <p:ph idx="1"/>
          </p:nvPr>
        </p:nvSpPr>
        <p:spPr>
          <a:xfrm>
            <a:off x="677334" y="1756611"/>
            <a:ext cx="8596668" cy="4284751"/>
          </a:xfrm>
        </p:spPr>
        <p:txBody>
          <a:bodyPr>
            <a:normAutofit fontScale="85000" lnSpcReduction="20000"/>
          </a:bodyPr>
          <a:lstStyle/>
          <a:p>
            <a:r>
              <a:rPr lang="it-IT" dirty="0" smtClean="0"/>
              <a:t>Numerosi riferimenti al </a:t>
            </a:r>
            <a:r>
              <a:rPr lang="it-IT" i="1" dirty="0" err="1" smtClean="0"/>
              <a:t>buen</a:t>
            </a:r>
            <a:r>
              <a:rPr lang="it-IT" i="1" dirty="0" smtClean="0"/>
              <a:t> </a:t>
            </a:r>
            <a:r>
              <a:rPr lang="it-IT" i="1" dirty="0" err="1" smtClean="0"/>
              <a:t>vivir</a:t>
            </a:r>
            <a:r>
              <a:rPr lang="it-IT" i="1" dirty="0" smtClean="0"/>
              <a:t> </a:t>
            </a:r>
            <a:r>
              <a:rPr lang="it-IT" dirty="0" smtClean="0"/>
              <a:t>sin dai preamboli:</a:t>
            </a:r>
            <a:br>
              <a:rPr lang="it-IT" dirty="0" smtClean="0"/>
            </a:br>
            <a:r>
              <a:rPr lang="it-IT" dirty="0" smtClean="0"/>
              <a:t>-quello </a:t>
            </a:r>
            <a:r>
              <a:rPr lang="it-IT" dirty="0" err="1" smtClean="0"/>
              <a:t>ecuadoreno</a:t>
            </a:r>
            <a:r>
              <a:rPr lang="it-IT" dirty="0" smtClean="0"/>
              <a:t> afferma </a:t>
            </a:r>
            <a:r>
              <a:rPr lang="it-IT" dirty="0"/>
              <a:t>la volontà </a:t>
            </a:r>
            <a:r>
              <a:rPr lang="it-IT" dirty="0" smtClean="0"/>
              <a:t>di costruire </a:t>
            </a:r>
            <a:r>
              <a:rPr lang="it-IT" dirty="0"/>
              <a:t>«una nuova forma di convivenza cittadina, nella diversità e in armonia con </a:t>
            </a:r>
            <a:r>
              <a:rPr lang="it-IT" dirty="0" smtClean="0"/>
              <a:t>la natura</a:t>
            </a:r>
            <a:r>
              <a:rPr lang="it-IT" dirty="0"/>
              <a:t>, per perseguire il </a:t>
            </a:r>
            <a:r>
              <a:rPr lang="it-IT" i="1" dirty="0" err="1"/>
              <a:t>buen</a:t>
            </a:r>
            <a:r>
              <a:rPr lang="it-IT" i="1" dirty="0"/>
              <a:t> </a:t>
            </a:r>
            <a:r>
              <a:rPr lang="it-IT" i="1" dirty="0" err="1" smtClean="0"/>
              <a:t>vivir</a:t>
            </a:r>
            <a:r>
              <a:rPr lang="it-IT" dirty="0" smtClean="0"/>
              <a:t>»;</a:t>
            </a:r>
            <a:br>
              <a:rPr lang="it-IT" dirty="0" smtClean="0"/>
            </a:br>
            <a:r>
              <a:rPr lang="it-IT" dirty="0" smtClean="0"/>
              <a:t>-quello boliviano che alla base del nuovo Stato c’è «solidarietà</a:t>
            </a:r>
            <a:r>
              <a:rPr lang="it-IT" dirty="0"/>
              <a:t>, armonia ed equità nella distribuzione e redistribuzione del prodotto sociale, dove predomina la ricerca del </a:t>
            </a:r>
            <a:r>
              <a:rPr lang="it-IT" i="1" dirty="0" err="1"/>
              <a:t>vivir</a:t>
            </a:r>
            <a:r>
              <a:rPr lang="it-IT" i="1" dirty="0"/>
              <a:t> </a:t>
            </a:r>
            <a:r>
              <a:rPr lang="it-IT" i="1" dirty="0" err="1"/>
              <a:t>bien</a:t>
            </a:r>
            <a:r>
              <a:rPr lang="it-IT" dirty="0" smtClean="0"/>
              <a:t>».</a:t>
            </a:r>
          </a:p>
          <a:p>
            <a:r>
              <a:rPr lang="it-IT" dirty="0" smtClean="0"/>
              <a:t>Ecuador</a:t>
            </a:r>
            <a:r>
              <a:rPr lang="it-IT" dirty="0"/>
              <a:t>: </a:t>
            </a:r>
            <a:r>
              <a:rPr lang="it-IT" dirty="0" smtClean="0"/>
              <a:t>- «Diritti del </a:t>
            </a:r>
            <a:r>
              <a:rPr lang="it-IT" i="1" dirty="0" err="1"/>
              <a:t>buen</a:t>
            </a:r>
            <a:r>
              <a:rPr lang="it-IT" i="1" dirty="0"/>
              <a:t> </a:t>
            </a:r>
            <a:r>
              <a:rPr lang="it-IT" i="1" dirty="0" err="1" smtClean="0"/>
              <a:t>vivir</a:t>
            </a:r>
            <a:r>
              <a:rPr lang="it-IT" i="1" dirty="0" smtClean="0"/>
              <a:t>», </a:t>
            </a:r>
            <a:r>
              <a:rPr lang="it-IT" dirty="0" smtClean="0"/>
              <a:t>artt. da 12 a 34</a:t>
            </a:r>
            <a:r>
              <a:rPr lang="it-IT" i="1" dirty="0" smtClean="0"/>
              <a:t>-&gt; </a:t>
            </a:r>
            <a:r>
              <a:rPr lang="it-IT" dirty="0" smtClean="0"/>
              <a:t>orienta</a:t>
            </a:r>
            <a:r>
              <a:rPr lang="it-IT" i="1" dirty="0" smtClean="0"/>
              <a:t> </a:t>
            </a:r>
            <a:r>
              <a:rPr lang="it-IT" dirty="0" smtClean="0"/>
              <a:t>le politiche pubbliche e permea l’intera sfera dei diritti (specie sociali);</a:t>
            </a:r>
            <a:br>
              <a:rPr lang="it-IT" dirty="0" smtClean="0"/>
            </a:br>
            <a:r>
              <a:rPr lang="it-IT" dirty="0" smtClean="0"/>
              <a:t>- p.to 5 art. 3 lo afferma come uno dei doveri fondamentali dello Stato;</a:t>
            </a:r>
            <a:br>
              <a:rPr lang="it-IT" dirty="0" smtClean="0"/>
            </a:br>
            <a:r>
              <a:rPr lang="it-IT" dirty="0" smtClean="0"/>
              <a:t>- la Natura è soggetto dei diritti ad essa garantiti dalla costituzione;</a:t>
            </a:r>
            <a:br>
              <a:rPr lang="it-IT" dirty="0" smtClean="0"/>
            </a:br>
            <a:r>
              <a:rPr lang="it-IT" dirty="0" smtClean="0"/>
              <a:t>- lo sviluppo deve garantire il realizzarsi del </a:t>
            </a:r>
            <a:r>
              <a:rPr lang="it-IT" i="1" dirty="0" err="1"/>
              <a:t>b</a:t>
            </a:r>
            <a:r>
              <a:rPr lang="it-IT" i="1" dirty="0" err="1" smtClean="0"/>
              <a:t>uen</a:t>
            </a:r>
            <a:r>
              <a:rPr lang="it-IT" i="1" dirty="0" smtClean="0"/>
              <a:t> </a:t>
            </a:r>
            <a:r>
              <a:rPr lang="it-IT" i="1" dirty="0" err="1" smtClean="0"/>
              <a:t>vivir</a:t>
            </a:r>
            <a:r>
              <a:rPr lang="it-IT" i="1" dirty="0" smtClean="0"/>
              <a:t> </a:t>
            </a:r>
            <a:r>
              <a:rPr lang="it-IT" dirty="0" smtClean="0"/>
              <a:t>della popolazione, artt. 275-339;</a:t>
            </a:r>
            <a:br>
              <a:rPr lang="it-IT" dirty="0" smtClean="0"/>
            </a:br>
            <a:r>
              <a:rPr lang="it-IT" dirty="0" smtClean="0"/>
              <a:t>«Regime del </a:t>
            </a:r>
            <a:r>
              <a:rPr lang="it-IT" i="1" dirty="0" err="1" smtClean="0"/>
              <a:t>buen</a:t>
            </a:r>
            <a:r>
              <a:rPr lang="it-IT" i="1" dirty="0" smtClean="0"/>
              <a:t> </a:t>
            </a:r>
            <a:r>
              <a:rPr lang="it-IT" i="1" dirty="0" err="1" smtClean="0"/>
              <a:t>vivir</a:t>
            </a:r>
            <a:r>
              <a:rPr lang="it-IT" dirty="0" smtClean="0"/>
              <a:t>», artt. 395-415-&gt; sezioni dedicate a Natura e ambiente, impone allo Stato obblighi in materia.</a:t>
            </a:r>
            <a:br>
              <a:rPr lang="it-IT" dirty="0" smtClean="0"/>
            </a:br>
            <a:endParaRPr lang="it-IT" dirty="0" smtClean="0"/>
          </a:p>
          <a:p>
            <a:r>
              <a:rPr lang="it-IT" dirty="0"/>
              <a:t>Bolivia:- </a:t>
            </a:r>
            <a:r>
              <a:rPr lang="it-IT" dirty="0" smtClean="0"/>
              <a:t>art. 8-&gt; </a:t>
            </a:r>
            <a:r>
              <a:rPr lang="it-IT" i="1" dirty="0" err="1" smtClean="0"/>
              <a:t>buen</a:t>
            </a:r>
            <a:r>
              <a:rPr lang="it-IT" i="1" dirty="0" smtClean="0"/>
              <a:t> </a:t>
            </a:r>
            <a:r>
              <a:rPr lang="it-IT" i="1" dirty="0" err="1" smtClean="0"/>
              <a:t>vivir</a:t>
            </a:r>
            <a:r>
              <a:rPr lang="it-IT" i="1" dirty="0" smtClean="0"/>
              <a:t> </a:t>
            </a:r>
            <a:r>
              <a:rPr lang="it-IT" dirty="0" smtClean="0"/>
              <a:t>principio etico-morale assunto e promosso dallo Stato, che ha obblighi positivi in materia ambientale;</a:t>
            </a:r>
            <a:br>
              <a:rPr lang="it-IT" dirty="0" smtClean="0"/>
            </a:br>
            <a:r>
              <a:rPr lang="it-IT" dirty="0" smtClean="0"/>
              <a:t>-art. </a:t>
            </a:r>
            <a:r>
              <a:rPr lang="it-IT" dirty="0"/>
              <a:t>80, l’educazione è orientata alla conservazione e </a:t>
            </a:r>
            <a:r>
              <a:rPr lang="it-IT" dirty="0" smtClean="0"/>
              <a:t>alla protezione </a:t>
            </a:r>
            <a:r>
              <a:rPr lang="it-IT" dirty="0"/>
              <a:t>dell’ambiente, della biodiversità e del territorio per il </a:t>
            </a:r>
            <a:r>
              <a:rPr lang="it-IT" i="1" dirty="0" err="1"/>
              <a:t>vivir</a:t>
            </a:r>
            <a:r>
              <a:rPr lang="it-IT" i="1" dirty="0"/>
              <a:t> </a:t>
            </a:r>
            <a:r>
              <a:rPr lang="it-IT" i="1" dirty="0" err="1" smtClean="0"/>
              <a:t>bien</a:t>
            </a:r>
            <a:r>
              <a:rPr lang="it-IT" i="1" dirty="0" smtClean="0"/>
              <a:t>;</a:t>
            </a:r>
            <a:br>
              <a:rPr lang="it-IT" i="1" dirty="0" smtClean="0"/>
            </a:br>
            <a:r>
              <a:rPr lang="it-IT" i="1" dirty="0" smtClean="0"/>
              <a:t>- </a:t>
            </a:r>
            <a:r>
              <a:rPr lang="it-IT" dirty="0" smtClean="0"/>
              <a:t>lascia</a:t>
            </a:r>
            <a:r>
              <a:rPr lang="it-IT" i="1" dirty="0" smtClean="0"/>
              <a:t> </a:t>
            </a:r>
            <a:r>
              <a:rPr lang="it-IT" dirty="0" smtClean="0"/>
              <a:t>maggiore spazio ai diritti dei popoli indigeni, ma anche in essa la Natura è soggetto dei diritti. </a:t>
            </a:r>
            <a:endParaRPr lang="it-IT" i="1" dirty="0"/>
          </a:p>
        </p:txBody>
      </p:sp>
    </p:spTree>
    <p:extLst>
      <p:ext uri="{BB962C8B-B14F-4D97-AF65-F5344CB8AC3E}">
        <p14:creationId xmlns:p14="http://schemas.microsoft.com/office/powerpoint/2010/main" val="359861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 perché l’esperienza andina può insegnarci tanto</a:t>
            </a:r>
            <a:endParaRPr lang="it-IT" dirty="0"/>
          </a:p>
        </p:txBody>
      </p:sp>
      <p:sp>
        <p:nvSpPr>
          <p:cNvPr id="3" name="Segnaposto contenuto 2"/>
          <p:cNvSpPr>
            <a:spLocks noGrp="1"/>
          </p:cNvSpPr>
          <p:nvPr>
            <p:ph idx="1"/>
          </p:nvPr>
        </p:nvSpPr>
        <p:spPr/>
        <p:txBody>
          <a:bodyPr/>
          <a:lstStyle/>
          <a:p>
            <a:r>
              <a:rPr lang="it-IT" dirty="0" smtClean="0"/>
              <a:t>È un </a:t>
            </a:r>
            <a:r>
              <a:rPr lang="it-IT" dirty="0"/>
              <a:t>ottimo spunto di riflessione </a:t>
            </a:r>
            <a:r>
              <a:rPr lang="it-IT" dirty="0" smtClean="0"/>
              <a:t>per individuare strategie </a:t>
            </a:r>
            <a:r>
              <a:rPr lang="it-IT" dirty="0"/>
              <a:t>nuove e diversi modelli di sviluppo, utili a rinfocolare il dibattito in </a:t>
            </a:r>
            <a:r>
              <a:rPr lang="it-IT" dirty="0" smtClean="0"/>
              <a:t>Europa e nel mondo;</a:t>
            </a:r>
          </a:p>
          <a:p>
            <a:r>
              <a:rPr lang="it-IT" dirty="0" smtClean="0"/>
              <a:t>Natura che da oggetto si fa soggetto titolare di diritti è un che di più vicino alla realtà effettiva-&gt; la rete del micelio collega fra loro gli alberi di una data area come una rete web che, attraverso funghi, permette alle piante di comunicare e scambiare cibo/informazioni proprio come dei veri esseri senzienti.</a:t>
            </a:r>
          </a:p>
          <a:p>
            <a:r>
              <a:rPr lang="it-IT" dirty="0" smtClean="0"/>
              <a:t>L’armonia sociale porta all’idea di elaborare una Costituzione della Terra che leghi tutti i suoi abitanti attraverso non solo dei diritti, ma anche doveri-&gt; costituzionalismo sovranazionale che tuteli le diversità, appiani le disuguaglianze, persegua uno sviluppo sostenibile come risposta alle crisi del XXI secolo.</a:t>
            </a:r>
            <a:endParaRPr lang="it-IT" dirty="0"/>
          </a:p>
        </p:txBody>
      </p:sp>
    </p:spTree>
    <p:extLst>
      <p:ext uri="{BB962C8B-B14F-4D97-AF65-F5344CB8AC3E}">
        <p14:creationId xmlns:p14="http://schemas.microsoft.com/office/powerpoint/2010/main" val="168146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t="10254" b="10254"/>
          <a:stretch>
            <a:fillRect/>
          </a:stretch>
        </p:blipFill>
        <p:spPr>
          <a:xfrm>
            <a:off x="677334" y="180109"/>
            <a:ext cx="9658157" cy="3981583"/>
          </a:xfrm>
        </p:spPr>
      </p:pic>
      <p:sp>
        <p:nvSpPr>
          <p:cNvPr id="4" name="Segnaposto testo 3"/>
          <p:cNvSpPr>
            <a:spLocks noGrp="1"/>
          </p:cNvSpPr>
          <p:nvPr>
            <p:ph type="body" sz="half" idx="2"/>
          </p:nvPr>
        </p:nvSpPr>
        <p:spPr>
          <a:xfrm>
            <a:off x="677334" y="4253345"/>
            <a:ext cx="8596667" cy="1788017"/>
          </a:xfrm>
        </p:spPr>
        <p:txBody>
          <a:bodyPr>
            <a:noAutofit/>
          </a:bodyPr>
          <a:lstStyle/>
          <a:p>
            <a:r>
              <a:rPr lang="it-IT" sz="1600" dirty="0" smtClean="0"/>
              <a:t>«La </a:t>
            </a:r>
            <a:r>
              <a:rPr lang="it-IT" sz="1600" dirty="0"/>
              <a:t>continua accelerazione dei cambiamenti dell’Umanità e del pianeta si unisce oggi all’intensificazione dei ritmi di vita e di lavoro […] benché il cambiamento faccia parte della dinamica dei sistemi complessi, la velocità che le azioni umane gli impongono oggi contrasta con la naturale lentezza dell’evoluzione biologica […]. Dopo un tempo di fiducia irrazionale nel progresso e nelle capacità umane, una parte della società sta entrando in una fase di maggiore consapevolezza; si avverte una crescente sensibilità riguardo all’ambiente e alla cura della natura, e matura una sincera e dolorosa preoccupazione per ciò che sta accadendo al nostro pianeta». </a:t>
            </a:r>
            <a:r>
              <a:rPr lang="it-IT" sz="1600" i="1" dirty="0" err="1" smtClean="0"/>
              <a:t>Laudato</a:t>
            </a:r>
            <a:r>
              <a:rPr lang="it-IT" sz="1600" i="1" dirty="0" smtClean="0"/>
              <a:t> Si</a:t>
            </a:r>
            <a:r>
              <a:rPr lang="it-IT" sz="1600" dirty="0" smtClean="0"/>
              <a:t>, 2015</a:t>
            </a:r>
            <a:endParaRPr lang="it-IT" sz="1600" dirty="0"/>
          </a:p>
        </p:txBody>
      </p:sp>
    </p:spTree>
    <p:extLst>
      <p:ext uri="{BB962C8B-B14F-4D97-AF65-F5344CB8AC3E}">
        <p14:creationId xmlns:p14="http://schemas.microsoft.com/office/powerpoint/2010/main" val="269937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salto nel passato per capire meglio il presente</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In passato la tutela ambientale ha quasi sempre avuto una forma indiretta (tutela dell’ambiente come conseguenza della tutela di salute, sicurezza e risorse naturali);</a:t>
            </a:r>
          </a:p>
          <a:p>
            <a:r>
              <a:rPr lang="it-IT" dirty="0" smtClean="0"/>
              <a:t>La Rivoluzione industriale ha consentito uno sfruttamento prima inimmaginabile delle risorse, rendendo necessaria una riflessione sulle conseguenze dello sviluppo economico per l’ambiente          primi gruppi per </a:t>
            </a:r>
            <a:r>
              <a:rPr lang="it-IT" dirty="0"/>
              <a:t>la conservazione della natura </a:t>
            </a:r>
            <a:r>
              <a:rPr lang="it-IT" dirty="0" smtClean="0"/>
              <a:t>sorti </a:t>
            </a:r>
            <a:r>
              <a:rPr lang="it-IT" dirty="0"/>
              <a:t>in Inghilterra alla fine </a:t>
            </a:r>
            <a:r>
              <a:rPr lang="it-IT" dirty="0" smtClean="0"/>
              <a:t>dell’Ottocento;</a:t>
            </a:r>
          </a:p>
          <a:p>
            <a:r>
              <a:rPr lang="it-IT" dirty="0" smtClean="0"/>
              <a:t>Fin </a:t>
            </a:r>
            <a:r>
              <a:rPr lang="it-IT" dirty="0"/>
              <a:t>verso la fine degli </a:t>
            </a:r>
            <a:r>
              <a:rPr lang="it-IT" dirty="0" smtClean="0"/>
              <a:t>anni Sessanta però </a:t>
            </a:r>
            <a:r>
              <a:rPr lang="it-IT" dirty="0"/>
              <a:t>la percezione dei problemi </a:t>
            </a:r>
            <a:r>
              <a:rPr lang="it-IT" dirty="0" smtClean="0"/>
              <a:t>ambientali è </a:t>
            </a:r>
            <a:r>
              <a:rPr lang="it-IT" dirty="0"/>
              <a:t>rimasta limitata quasi </a:t>
            </a:r>
            <a:r>
              <a:rPr lang="it-IT" dirty="0" smtClean="0"/>
              <a:t>solo </a:t>
            </a:r>
            <a:r>
              <a:rPr lang="it-IT" dirty="0"/>
              <a:t>a scienziati e </a:t>
            </a:r>
            <a:r>
              <a:rPr lang="it-IT" dirty="0" smtClean="0"/>
              <a:t>studiosi;</a:t>
            </a:r>
          </a:p>
          <a:p>
            <a:r>
              <a:rPr lang="it-IT" dirty="0" smtClean="0"/>
              <a:t>È in questo periodo che l’equilibrio </a:t>
            </a:r>
            <a:r>
              <a:rPr lang="it-IT" dirty="0"/>
              <a:t>dell'ecosistema </a:t>
            </a:r>
            <a:r>
              <a:rPr lang="it-IT" dirty="0" smtClean="0"/>
              <a:t>ha iniziato ad essere oggetto </a:t>
            </a:r>
            <a:r>
              <a:rPr lang="it-IT" dirty="0"/>
              <a:t>di preoccupazione generale</a:t>
            </a:r>
            <a:r>
              <a:rPr lang="it-IT" dirty="0" smtClean="0"/>
              <a:t>: viene compresa l'insufficienza </a:t>
            </a:r>
            <a:r>
              <a:rPr lang="it-IT" dirty="0"/>
              <a:t>delle misure ambientali “end-of-pipe” </a:t>
            </a:r>
            <a:r>
              <a:rPr lang="it-IT" dirty="0" smtClean="0"/>
              <a:t>(prese </a:t>
            </a:r>
            <a:r>
              <a:rPr lang="it-IT" dirty="0"/>
              <a:t>a danno </a:t>
            </a:r>
            <a:r>
              <a:rPr lang="it-IT" dirty="0" smtClean="0"/>
              <a:t>ormai fatto</a:t>
            </a:r>
            <a:r>
              <a:rPr lang="it-IT" dirty="0"/>
              <a:t>) e dunque la necessità di </a:t>
            </a:r>
            <a:r>
              <a:rPr lang="it-IT" dirty="0" smtClean="0"/>
              <a:t>prevenire anziché curare               consapevolezza </a:t>
            </a:r>
            <a:r>
              <a:rPr lang="it-IT" dirty="0"/>
              <a:t>che qualcosa </a:t>
            </a:r>
            <a:r>
              <a:rPr lang="it-IT" dirty="0" smtClean="0"/>
              <a:t>dovesse </a:t>
            </a:r>
            <a:r>
              <a:rPr lang="it-IT" dirty="0"/>
              <a:t>cambiare nel rapporto uomo-ambiente e che fosse necessario definire, anche a livello mondiale, una politica ambientale </a:t>
            </a:r>
            <a:r>
              <a:rPr lang="it-IT" dirty="0" smtClean="0"/>
              <a:t>e leggi ad essa ispirate.</a:t>
            </a:r>
            <a:endParaRPr lang="it-IT" dirty="0"/>
          </a:p>
        </p:txBody>
      </p:sp>
      <p:sp>
        <p:nvSpPr>
          <p:cNvPr id="4" name="Freccia a destra rientrata 3"/>
          <p:cNvSpPr/>
          <p:nvPr/>
        </p:nvSpPr>
        <p:spPr>
          <a:xfrm>
            <a:off x="3699164" y="3311268"/>
            <a:ext cx="554182" cy="26320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circolare a destra 4"/>
          <p:cNvSpPr/>
          <p:nvPr/>
        </p:nvSpPr>
        <p:spPr>
          <a:xfrm>
            <a:off x="85898" y="3906983"/>
            <a:ext cx="591436" cy="8174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Stella a 5 punte 6"/>
          <p:cNvSpPr/>
          <p:nvPr/>
        </p:nvSpPr>
        <p:spPr>
          <a:xfrm>
            <a:off x="3176116" y="5029232"/>
            <a:ext cx="302914" cy="2270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rientrata 7"/>
          <p:cNvSpPr/>
          <p:nvPr/>
        </p:nvSpPr>
        <p:spPr>
          <a:xfrm>
            <a:off x="2594781" y="5029232"/>
            <a:ext cx="554182" cy="26320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9167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piano sovranazionale</a:t>
            </a:r>
            <a:endParaRPr lang="it-IT" dirty="0"/>
          </a:p>
        </p:txBody>
      </p:sp>
      <p:sp>
        <p:nvSpPr>
          <p:cNvPr id="5" name="Segnaposto contenuto 4"/>
          <p:cNvSpPr>
            <a:spLocks noGrp="1"/>
          </p:cNvSpPr>
          <p:nvPr>
            <p:ph idx="1"/>
          </p:nvPr>
        </p:nvSpPr>
        <p:spPr>
          <a:xfrm>
            <a:off x="677334" y="1510145"/>
            <a:ext cx="8596668" cy="4531217"/>
          </a:xfrm>
        </p:spPr>
        <p:txBody>
          <a:bodyPr>
            <a:normAutofit fontScale="92500" lnSpcReduction="10000"/>
          </a:bodyPr>
          <a:lstStyle/>
          <a:p>
            <a:r>
              <a:rPr lang="it-IT" dirty="0"/>
              <a:t>L</a:t>
            </a:r>
            <a:r>
              <a:rPr lang="it-IT" dirty="0" smtClean="0"/>
              <a:t>a </a:t>
            </a:r>
            <a:r>
              <a:rPr lang="it-IT" dirty="0"/>
              <a:t>Carta delle Nazioni Unite (San Francisco, 1945) non parla espressamente di </a:t>
            </a:r>
            <a:r>
              <a:rPr lang="it-IT" dirty="0" smtClean="0"/>
              <a:t>ambiente. Inoltre, la </a:t>
            </a:r>
            <a:r>
              <a:rPr lang="it-IT" dirty="0"/>
              <a:t>protezione riconosciuta all'ambiente </a:t>
            </a:r>
            <a:r>
              <a:rPr lang="it-IT" dirty="0" smtClean="0"/>
              <a:t>dai vari Paesi nel </a:t>
            </a:r>
            <a:r>
              <a:rPr lang="it-IT" dirty="0"/>
              <a:t>secondo dopoguerra </a:t>
            </a:r>
            <a:r>
              <a:rPr lang="it-IT" dirty="0" smtClean="0"/>
              <a:t>presto si dimostra insufficiente </a:t>
            </a:r>
            <a:r>
              <a:rPr lang="it-IT" dirty="0"/>
              <a:t>a fronteggiare la prima minaccia davvero globale della </a:t>
            </a:r>
            <a:r>
              <a:rPr lang="it-IT" dirty="0" smtClean="0"/>
              <a:t>storia;</a:t>
            </a:r>
          </a:p>
          <a:p>
            <a:r>
              <a:rPr lang="it-IT" dirty="0" smtClean="0"/>
              <a:t>Si sceglie dunque di provare a risolvere questo grave problema internazionale attraverso </a:t>
            </a:r>
            <a:r>
              <a:rPr lang="it-IT" dirty="0"/>
              <a:t>la cooperazione </a:t>
            </a:r>
            <a:r>
              <a:rPr lang="it-IT" dirty="0" smtClean="0"/>
              <a:t>tra gli Stati membri dell’ONU.</a:t>
            </a:r>
          </a:p>
          <a:p>
            <a:pPr marL="0" indent="0">
              <a:buNone/>
            </a:pPr>
            <a:endParaRPr lang="it-IT" dirty="0" smtClean="0"/>
          </a:p>
          <a:p>
            <a:endParaRPr lang="it-IT" dirty="0" smtClean="0"/>
          </a:p>
          <a:p>
            <a:endParaRPr lang="it-IT" dirty="0"/>
          </a:p>
          <a:p>
            <a:endParaRPr lang="it-IT" dirty="0" smtClean="0"/>
          </a:p>
          <a:p>
            <a:r>
              <a:rPr lang="it-IT" dirty="0" smtClean="0"/>
              <a:t>Il </a:t>
            </a:r>
            <a:r>
              <a:rPr lang="it-IT" dirty="0"/>
              <a:t>3 dicembre </a:t>
            </a:r>
            <a:r>
              <a:rPr lang="it-IT" dirty="0" smtClean="0"/>
              <a:t>1968 la </a:t>
            </a:r>
            <a:r>
              <a:rPr lang="it-IT" dirty="0"/>
              <a:t>ventitreesima seduta dell’Assemblea Generale delle Nazioni Unite, </a:t>
            </a:r>
            <a:r>
              <a:rPr lang="it-IT" dirty="0" smtClean="0"/>
              <a:t>stabilisce </a:t>
            </a:r>
            <a:r>
              <a:rPr lang="it-IT" dirty="0"/>
              <a:t>la convocazione di una conferenza mondiale </a:t>
            </a:r>
            <a:r>
              <a:rPr lang="it-IT" dirty="0" smtClean="0"/>
              <a:t>sull’ambiente</a:t>
            </a:r>
            <a:r>
              <a:rPr lang="it-IT" dirty="0"/>
              <a:t>;</a:t>
            </a:r>
            <a:endParaRPr lang="it-IT" dirty="0" smtClean="0"/>
          </a:p>
          <a:p>
            <a:r>
              <a:rPr lang="it-IT" dirty="0" smtClean="0"/>
              <a:t>Dopo quattro anni di preparativi, tra il 5 e il 16 giugno si svolge a Stoccolma la </a:t>
            </a:r>
            <a:r>
              <a:rPr lang="it-IT" u="sng" dirty="0">
                <a:solidFill>
                  <a:srgbClr val="00B050"/>
                </a:solidFill>
              </a:rPr>
              <a:t>Conferenza delle Nazioni Unite sull'ambiente </a:t>
            </a:r>
            <a:r>
              <a:rPr lang="it-IT" u="sng" dirty="0" smtClean="0">
                <a:solidFill>
                  <a:srgbClr val="00B050"/>
                </a:solidFill>
              </a:rPr>
              <a:t>umano </a:t>
            </a:r>
            <a:r>
              <a:rPr lang="it-IT" dirty="0" smtClean="0"/>
              <a:t>(UNCHE), una </a:t>
            </a:r>
            <a:r>
              <a:rPr lang="it-IT" dirty="0"/>
              <a:t>vera e propria pietra miliare per le politiche di protezione in ambito </a:t>
            </a:r>
            <a:r>
              <a:rPr lang="it-IT" dirty="0" smtClean="0"/>
              <a:t>ambientale.</a:t>
            </a:r>
            <a:endParaRPr lang="it-IT" dirty="0"/>
          </a:p>
        </p:txBody>
      </p:sp>
      <p:sp>
        <p:nvSpPr>
          <p:cNvPr id="7" name="Freccia circolare a destra 6"/>
          <p:cNvSpPr/>
          <p:nvPr/>
        </p:nvSpPr>
        <p:spPr>
          <a:xfrm>
            <a:off x="84360" y="1623681"/>
            <a:ext cx="592974" cy="1465883"/>
          </a:xfrm>
          <a:prstGeom prst="curvedRightArrow">
            <a:avLst>
              <a:gd name="adj1" fmla="val 25000"/>
              <a:gd name="adj2" fmla="val 50000"/>
              <a:gd name="adj3" fmla="val 18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in giù 8"/>
          <p:cNvSpPr/>
          <p:nvPr/>
        </p:nvSpPr>
        <p:spPr>
          <a:xfrm>
            <a:off x="4098174" y="3242352"/>
            <a:ext cx="1080378" cy="1218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824" y="3154896"/>
            <a:ext cx="2436376" cy="1306268"/>
          </a:xfrm>
          <a:prstGeom prst="rect">
            <a:avLst/>
          </a:prstGeom>
        </p:spPr>
      </p:pic>
    </p:spTree>
    <p:extLst>
      <p:ext uri="{BB962C8B-B14F-4D97-AF65-F5344CB8AC3E}">
        <p14:creationId xmlns:p14="http://schemas.microsoft.com/office/powerpoint/2010/main" val="172858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702572" y="5216770"/>
            <a:ext cx="8596668" cy="1904468"/>
          </a:xfrm>
        </p:spPr>
        <p:txBody>
          <a:bodyPr>
            <a:normAutofit/>
          </a:bodyPr>
          <a:lstStyle/>
          <a:p>
            <a:r>
              <a:rPr lang="it-IT" sz="1600" dirty="0" smtClean="0"/>
              <a:t>Immagine tratta dalla Conferenza di Stoccolma. Per la prima volta nella storia, i rappresentanti di 110 Paesi di tutto il mondo e 400 organizzazioni (governative e non)</a:t>
            </a:r>
            <a:r>
              <a:rPr lang="it-IT" sz="1600" dirty="0"/>
              <a:t> </a:t>
            </a:r>
            <a:r>
              <a:rPr lang="it-IT" sz="1600" dirty="0" smtClean="0"/>
              <a:t>s’incontrano </a:t>
            </a:r>
            <a:r>
              <a:rPr lang="it-IT" sz="1400" dirty="0" smtClean="0"/>
              <a:t>per</a:t>
            </a:r>
            <a:r>
              <a:rPr lang="it-IT" sz="1600" dirty="0" smtClean="0"/>
              <a:t> discutere </a:t>
            </a:r>
            <a:r>
              <a:rPr lang="it-IT" sz="1600" dirty="0"/>
              <a:t>quali soluzioni </a:t>
            </a:r>
            <a:r>
              <a:rPr lang="it-IT" sz="1600" dirty="0" smtClean="0"/>
              <a:t>fosse possibile adottare </a:t>
            </a:r>
            <a:r>
              <a:rPr lang="it-IT" sz="1600" dirty="0"/>
              <a:t>su scala planetaria per la tutela </a:t>
            </a:r>
            <a:r>
              <a:rPr lang="it-IT" sz="1600" dirty="0" smtClean="0"/>
              <a:t>dell'ecosistema. </a:t>
            </a:r>
            <a:br>
              <a:rPr lang="it-IT" sz="1600" dirty="0" smtClean="0"/>
            </a:br>
            <a:endParaRPr lang="it-IT" sz="16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147" y="360218"/>
            <a:ext cx="6747162" cy="5093075"/>
          </a:xfrm>
          <a:prstGeom prst="rect">
            <a:avLst/>
          </a:prstGeom>
        </p:spPr>
      </p:pic>
      <p:sp>
        <p:nvSpPr>
          <p:cNvPr id="5" name="Esplosione 1 4"/>
          <p:cNvSpPr/>
          <p:nvPr/>
        </p:nvSpPr>
        <p:spPr>
          <a:xfrm>
            <a:off x="877380" y="360219"/>
            <a:ext cx="1019925" cy="120534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3"/>
          <a:stretch>
            <a:fillRect/>
          </a:stretch>
        </p:blipFill>
        <p:spPr>
          <a:xfrm>
            <a:off x="9394151" y="360219"/>
            <a:ext cx="1060592" cy="1205346"/>
          </a:xfrm>
          <a:prstGeom prst="rect">
            <a:avLst/>
          </a:prstGeom>
        </p:spPr>
      </p:pic>
      <p:pic>
        <p:nvPicPr>
          <p:cNvPr id="7" name="Immagine 6"/>
          <p:cNvPicPr>
            <a:picLocks noChangeAspect="1"/>
          </p:cNvPicPr>
          <p:nvPr/>
        </p:nvPicPr>
        <p:blipFill>
          <a:blip r:embed="rId4"/>
          <a:stretch>
            <a:fillRect/>
          </a:stretch>
        </p:blipFill>
        <p:spPr>
          <a:xfrm>
            <a:off x="860895" y="4096274"/>
            <a:ext cx="1036410" cy="1225402"/>
          </a:xfrm>
          <a:prstGeom prst="rect">
            <a:avLst/>
          </a:prstGeom>
        </p:spPr>
      </p:pic>
      <p:pic>
        <p:nvPicPr>
          <p:cNvPr id="8" name="Immagine 7"/>
          <p:cNvPicPr>
            <a:picLocks noChangeAspect="1"/>
          </p:cNvPicPr>
          <p:nvPr/>
        </p:nvPicPr>
        <p:blipFill>
          <a:blip r:embed="rId4"/>
          <a:stretch>
            <a:fillRect/>
          </a:stretch>
        </p:blipFill>
        <p:spPr>
          <a:xfrm>
            <a:off x="9394151" y="4096274"/>
            <a:ext cx="1036410" cy="1225402"/>
          </a:xfrm>
          <a:prstGeom prst="rect">
            <a:avLst/>
          </a:prstGeom>
        </p:spPr>
      </p:pic>
    </p:spTree>
    <p:extLst>
      <p:ext uri="{BB962C8B-B14F-4D97-AF65-F5344CB8AC3E}">
        <p14:creationId xmlns:p14="http://schemas.microsoft.com/office/powerpoint/2010/main" val="42428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83673"/>
          </a:xfrm>
        </p:spPr>
        <p:txBody>
          <a:bodyPr/>
          <a:lstStyle/>
          <a:p>
            <a:r>
              <a:rPr lang="it-IT" dirty="0" smtClean="0"/>
              <a:t>La Conferenza di Stoccolma (1972)</a:t>
            </a:r>
            <a:endParaRPr lang="it-IT" dirty="0"/>
          </a:p>
        </p:txBody>
      </p:sp>
      <p:sp>
        <p:nvSpPr>
          <p:cNvPr id="3" name="Segnaposto contenuto 2"/>
          <p:cNvSpPr>
            <a:spLocks noGrp="1"/>
          </p:cNvSpPr>
          <p:nvPr>
            <p:ph idx="1"/>
          </p:nvPr>
        </p:nvSpPr>
        <p:spPr>
          <a:xfrm>
            <a:off x="677334" y="1704108"/>
            <a:ext cx="8596668" cy="4696691"/>
          </a:xfrm>
        </p:spPr>
        <p:txBody>
          <a:bodyPr>
            <a:normAutofit fontScale="92500" lnSpcReduction="20000"/>
          </a:bodyPr>
          <a:lstStyle/>
          <a:p>
            <a:r>
              <a:rPr lang="it-IT" dirty="0" smtClean="0"/>
              <a:t>Impossibilità di formulare atti di diritto internazionale vincolanti per gli Stati partecipanti, ma è ugualmente importante; </a:t>
            </a:r>
          </a:p>
          <a:p>
            <a:r>
              <a:rPr lang="it-IT" dirty="0" smtClean="0"/>
              <a:t>Punti rilevanti: </a:t>
            </a:r>
            <a:r>
              <a:rPr lang="it-IT" dirty="0" smtClean="0">
                <a:solidFill>
                  <a:srgbClr val="FF0000"/>
                </a:solidFill>
              </a:rPr>
              <a:t>1)</a:t>
            </a:r>
            <a:r>
              <a:rPr lang="it-IT" dirty="0" smtClean="0"/>
              <a:t> creazione del </a:t>
            </a:r>
            <a:r>
              <a:rPr lang="it-IT" u="sng" dirty="0">
                <a:solidFill>
                  <a:srgbClr val="00B050"/>
                </a:solidFill>
              </a:rPr>
              <a:t>Programma delle Nazioni Unite per </a:t>
            </a:r>
            <a:r>
              <a:rPr lang="it-IT" u="sng" dirty="0" smtClean="0">
                <a:solidFill>
                  <a:srgbClr val="00B050"/>
                </a:solidFill>
              </a:rPr>
              <a:t>l'ambiente </a:t>
            </a:r>
            <a:r>
              <a:rPr lang="it-IT" dirty="0" smtClean="0"/>
              <a:t>(UNEP), compito di monitorare lo stato di salute dell’ambiente; </a:t>
            </a:r>
          </a:p>
          <a:p>
            <a:pPr marL="0" indent="0">
              <a:buNone/>
            </a:pPr>
            <a:r>
              <a:rPr lang="it-IT" dirty="0" smtClean="0"/>
              <a:t>     </a:t>
            </a:r>
            <a:r>
              <a:rPr lang="it-IT" dirty="0" smtClean="0">
                <a:solidFill>
                  <a:srgbClr val="FF0000"/>
                </a:solidFill>
              </a:rPr>
              <a:t>2)</a:t>
            </a:r>
            <a:r>
              <a:rPr lang="it-IT" dirty="0"/>
              <a:t> </a:t>
            </a:r>
            <a:r>
              <a:rPr lang="it-IT" dirty="0" smtClean="0"/>
              <a:t>i 26 principi della </a:t>
            </a:r>
            <a:r>
              <a:rPr lang="it-IT" u="sng" dirty="0" smtClean="0">
                <a:solidFill>
                  <a:srgbClr val="00B050"/>
                </a:solidFill>
              </a:rPr>
              <a:t>Dichiarazione di Stoccolma</a:t>
            </a:r>
            <a:r>
              <a:rPr lang="it-IT" dirty="0" smtClean="0"/>
              <a:t>: non vincolanti, ma alcuni diventano      norme di diritto consuetudinario (es. il 21esimo).</a:t>
            </a:r>
          </a:p>
          <a:p>
            <a:r>
              <a:rPr lang="it-IT" dirty="0" smtClean="0"/>
              <a:t>La persona viene detta «al </a:t>
            </a:r>
            <a:r>
              <a:rPr lang="it-IT" dirty="0"/>
              <a:t>tempo stesso creatura e artefice del suo ambiente» </a:t>
            </a:r>
            <a:r>
              <a:rPr lang="it-IT" dirty="0" smtClean="0"/>
              <a:t>e si afferma che </a:t>
            </a:r>
            <a:r>
              <a:rPr lang="it-IT" u="sng" dirty="0" smtClean="0"/>
              <a:t>«siamo </a:t>
            </a:r>
            <a:r>
              <a:rPr lang="it-IT" u="sng" dirty="0"/>
              <a:t>arrivati ad un punto della storia in cui dobbiamo regolare le nostre azioni verso il mondo intero, tenendo conto innanzitutto delle loro ripercussioni </a:t>
            </a:r>
            <a:r>
              <a:rPr lang="it-IT" u="sng" dirty="0" smtClean="0"/>
              <a:t>sull'ambiente</a:t>
            </a:r>
            <a:r>
              <a:rPr lang="it-IT" dirty="0" smtClean="0"/>
              <a:t>»              si riconosce il legame biunivoco tra </a:t>
            </a:r>
            <a:r>
              <a:rPr lang="it-IT" dirty="0"/>
              <a:t>azioni umane e stato </a:t>
            </a:r>
            <a:r>
              <a:rPr lang="it-IT" dirty="0" smtClean="0"/>
              <a:t>dell’ambiente, la cui protezione inizia ad essere considerata fondamentale per l’umanità in </a:t>
            </a:r>
            <a:r>
              <a:rPr lang="it-IT" dirty="0"/>
              <a:t>quanto presupposto del benessere dei popoli e del progresso del mondo </a:t>
            </a:r>
            <a:r>
              <a:rPr lang="it-IT" dirty="0" smtClean="0"/>
              <a:t>intero; </a:t>
            </a:r>
          </a:p>
          <a:p>
            <a:r>
              <a:rPr lang="it-IT" dirty="0" smtClean="0"/>
              <a:t>Nello stesso anno, non a caso, esce il «</a:t>
            </a:r>
            <a:r>
              <a:rPr lang="it-IT" u="sng" dirty="0" smtClean="0">
                <a:solidFill>
                  <a:srgbClr val="00B050"/>
                </a:solidFill>
              </a:rPr>
              <a:t>Rapporto sui limiti dello sviluppo</a:t>
            </a:r>
            <a:r>
              <a:rPr lang="it-IT" dirty="0" smtClean="0"/>
              <a:t>»;</a:t>
            </a:r>
          </a:p>
          <a:p>
            <a:r>
              <a:rPr lang="it-IT" dirty="0" smtClean="0">
                <a:solidFill>
                  <a:srgbClr val="FF0000"/>
                </a:solidFill>
              </a:rPr>
              <a:t>Conseguenze</a:t>
            </a:r>
            <a:r>
              <a:rPr lang="it-IT" dirty="0" smtClean="0"/>
              <a:t>: sfortunatamente l’anno dopo scoppia una crisi economica dovuta allo shock petrolifero          i principali attori internazionali per tutto il decennio si concentrano sulla sola dimensione economica, l'approccio </a:t>
            </a:r>
            <a:r>
              <a:rPr lang="it-IT" dirty="0"/>
              <a:t>all'ambiente </a:t>
            </a:r>
            <a:r>
              <a:rPr lang="it-IT" dirty="0" smtClean="0"/>
              <a:t>rimane  così prevalentemente riparatorio e non preventivo.</a:t>
            </a:r>
          </a:p>
        </p:txBody>
      </p:sp>
      <p:pic>
        <p:nvPicPr>
          <p:cNvPr id="6" name="Immagine 5"/>
          <p:cNvPicPr>
            <a:picLocks noChangeAspect="1"/>
          </p:cNvPicPr>
          <p:nvPr/>
        </p:nvPicPr>
        <p:blipFill>
          <a:blip r:embed="rId2"/>
          <a:stretch>
            <a:fillRect/>
          </a:stretch>
        </p:blipFill>
        <p:spPr>
          <a:xfrm>
            <a:off x="3823852" y="3949637"/>
            <a:ext cx="531870" cy="276000"/>
          </a:xfrm>
          <a:prstGeom prst="rect">
            <a:avLst/>
          </a:prstGeom>
        </p:spPr>
      </p:pic>
      <p:pic>
        <p:nvPicPr>
          <p:cNvPr id="9" name="Immagine 8"/>
          <p:cNvPicPr>
            <a:picLocks noChangeAspect="1"/>
          </p:cNvPicPr>
          <p:nvPr/>
        </p:nvPicPr>
        <p:blipFill>
          <a:blip r:embed="rId2"/>
          <a:stretch>
            <a:fillRect/>
          </a:stretch>
        </p:blipFill>
        <p:spPr>
          <a:xfrm>
            <a:off x="3260296" y="5457970"/>
            <a:ext cx="563556" cy="263957"/>
          </a:xfrm>
          <a:prstGeom prst="rect">
            <a:avLst/>
          </a:prstGeom>
        </p:spPr>
      </p:pic>
      <p:sp>
        <p:nvSpPr>
          <p:cNvPr id="10" name="Stella a 5 punte 9"/>
          <p:cNvSpPr/>
          <p:nvPr/>
        </p:nvSpPr>
        <p:spPr>
          <a:xfrm>
            <a:off x="4460164" y="4020588"/>
            <a:ext cx="158728" cy="1340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2584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strada verso la Conferenza di Rio de Janeiro (1992)</a:t>
            </a:r>
            <a:endParaRPr lang="it-IT" dirty="0"/>
          </a:p>
        </p:txBody>
      </p:sp>
      <p:sp>
        <p:nvSpPr>
          <p:cNvPr id="3" name="Segnaposto contenuto 2"/>
          <p:cNvSpPr>
            <a:spLocks noGrp="1"/>
          </p:cNvSpPr>
          <p:nvPr>
            <p:ph idx="1"/>
          </p:nvPr>
        </p:nvSpPr>
        <p:spPr/>
        <p:txBody>
          <a:bodyPr>
            <a:normAutofit/>
          </a:bodyPr>
          <a:lstStyle/>
          <a:p>
            <a:r>
              <a:rPr lang="it-IT" dirty="0" smtClean="0"/>
              <a:t>1983: l’Assemblea Generale ONU istituisce la Commissione mondiale per ambiente e sviluppo (WCED), guidata da G.H. </a:t>
            </a:r>
            <a:r>
              <a:rPr lang="it-IT" dirty="0" err="1" smtClean="0"/>
              <a:t>Bruntland</a:t>
            </a:r>
            <a:r>
              <a:rPr lang="it-IT" dirty="0" smtClean="0"/>
              <a:t>;</a:t>
            </a:r>
          </a:p>
          <a:p>
            <a:r>
              <a:rPr lang="it-IT" dirty="0" smtClean="0"/>
              <a:t>1987: la WCED presenta il rapporto finale «</a:t>
            </a:r>
            <a:r>
              <a:rPr lang="it-IT" dirty="0" err="1" smtClean="0"/>
              <a:t>Our</a:t>
            </a:r>
            <a:r>
              <a:rPr lang="it-IT" dirty="0" smtClean="0"/>
              <a:t> Common Future», noto come           </a:t>
            </a:r>
            <a:r>
              <a:rPr lang="it-IT" u="sng" dirty="0" smtClean="0">
                <a:solidFill>
                  <a:srgbClr val="00B050"/>
                </a:solidFill>
              </a:rPr>
              <a:t>Rapporto </a:t>
            </a:r>
            <a:r>
              <a:rPr lang="it-IT" u="sng" dirty="0" err="1" smtClean="0">
                <a:solidFill>
                  <a:srgbClr val="00B050"/>
                </a:solidFill>
              </a:rPr>
              <a:t>Bruntland</a:t>
            </a:r>
            <a:r>
              <a:rPr lang="it-IT" dirty="0" smtClean="0"/>
              <a:t>       </a:t>
            </a:r>
            <a:r>
              <a:rPr lang="it-IT" dirty="0" smtClean="0">
                <a:solidFill>
                  <a:srgbClr val="FF0000"/>
                </a:solidFill>
              </a:rPr>
              <a:t>1) </a:t>
            </a:r>
            <a:r>
              <a:rPr lang="it-IT" dirty="0" smtClean="0"/>
              <a:t>sviluppo sostenibile definito come «</a:t>
            </a:r>
            <a:r>
              <a:rPr lang="it-IT" dirty="0"/>
              <a:t>sviluppo che soddisfa i bisogni della presente generazione senza compromettere la capacità delle generazioni future di soddisfare i </a:t>
            </a:r>
            <a:r>
              <a:rPr lang="it-IT" dirty="0" smtClean="0"/>
              <a:t>propri»;</a:t>
            </a:r>
            <a:br>
              <a:rPr lang="it-IT" dirty="0" smtClean="0"/>
            </a:br>
            <a:r>
              <a:rPr lang="it-IT" dirty="0" smtClean="0">
                <a:solidFill>
                  <a:srgbClr val="FF0000"/>
                </a:solidFill>
              </a:rPr>
              <a:t>2) </a:t>
            </a:r>
            <a:r>
              <a:rPr lang="it-IT" dirty="0" smtClean="0"/>
              <a:t>approvato il 22 dicembre 1989, stabilisce di organizzare una conferenza su ambiente e sviluppo.</a:t>
            </a:r>
          </a:p>
          <a:p>
            <a:endParaRPr lang="it-IT" dirty="0" smtClean="0"/>
          </a:p>
          <a:p>
            <a:r>
              <a:rPr lang="it-IT" dirty="0" smtClean="0"/>
              <a:t>3-14 giugno 1992: </a:t>
            </a:r>
            <a:r>
              <a:rPr lang="it-IT" u="sng" dirty="0" smtClean="0">
                <a:solidFill>
                  <a:srgbClr val="00B050"/>
                </a:solidFill>
              </a:rPr>
              <a:t>Conferenza delle Nazioni Unite su Ambiente e Sviluppo </a:t>
            </a:r>
            <a:r>
              <a:rPr lang="it-IT" dirty="0" smtClean="0"/>
              <a:t>(UNCED)-&gt; 183 delegazioni, oltre 100 capi di Stato e 3000 ONG, 17mila partecipanti.</a:t>
            </a:r>
            <a:endParaRPr lang="it-IT" dirty="0"/>
          </a:p>
        </p:txBody>
      </p:sp>
      <p:sp>
        <p:nvSpPr>
          <p:cNvPr id="5" name="Freccia a destra 4"/>
          <p:cNvSpPr/>
          <p:nvPr/>
        </p:nvSpPr>
        <p:spPr>
          <a:xfrm>
            <a:off x="3176955" y="3200399"/>
            <a:ext cx="351691" cy="199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a:off x="4220307" y="4536831"/>
            <a:ext cx="484632" cy="492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185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4" y="2532185"/>
            <a:ext cx="8596668" cy="3509177"/>
          </a:xfrm>
        </p:spPr>
        <p:txBody>
          <a:bodyPr>
            <a:normAutofit fontScale="85000" lnSpcReduction="10000"/>
          </a:bodyPr>
          <a:lstStyle/>
          <a:p>
            <a:r>
              <a:rPr lang="it-IT" dirty="0"/>
              <a:t>T</a:t>
            </a:r>
            <a:r>
              <a:rPr lang="it-IT" dirty="0" smtClean="0"/>
              <a:t>appa </a:t>
            </a:r>
            <a:r>
              <a:rPr lang="it-IT" dirty="0"/>
              <a:t>fondamentale nel cammino verso la promozione di modelli di sviluppo sostenibile a livello </a:t>
            </a:r>
            <a:r>
              <a:rPr lang="it-IT" dirty="0" smtClean="0"/>
              <a:t>mondiale;</a:t>
            </a:r>
          </a:p>
          <a:p>
            <a:r>
              <a:rPr lang="it-IT" dirty="0" smtClean="0"/>
              <a:t>Elabora ed approva importanti documenti: </a:t>
            </a:r>
            <a:r>
              <a:rPr lang="it-IT" dirty="0" smtClean="0">
                <a:solidFill>
                  <a:srgbClr val="FF0000"/>
                </a:solidFill>
              </a:rPr>
              <a:t>1) </a:t>
            </a:r>
            <a:r>
              <a:rPr lang="it-IT" u="sng" dirty="0" smtClean="0">
                <a:solidFill>
                  <a:srgbClr val="00B050"/>
                </a:solidFill>
              </a:rPr>
              <a:t>Convenzione sulla Biodiversità</a:t>
            </a:r>
            <a:r>
              <a:rPr lang="it-IT" dirty="0" smtClean="0"/>
              <a:t>;</a:t>
            </a:r>
            <a:br>
              <a:rPr lang="it-IT" dirty="0" smtClean="0"/>
            </a:br>
            <a:r>
              <a:rPr lang="it-IT" dirty="0" smtClean="0">
                <a:solidFill>
                  <a:srgbClr val="FF0000"/>
                </a:solidFill>
              </a:rPr>
              <a:t>2) </a:t>
            </a:r>
            <a:r>
              <a:rPr lang="it-IT" u="sng" dirty="0" smtClean="0">
                <a:solidFill>
                  <a:srgbClr val="00B050"/>
                </a:solidFill>
                <a:effectLst>
                  <a:outerShdw blurRad="38100" dist="38100" dir="2700000" algn="tl">
                    <a:srgbClr val="000000">
                      <a:alpha val="43137"/>
                    </a:srgbClr>
                  </a:outerShdw>
                </a:effectLst>
              </a:rPr>
              <a:t>Agenda 21</a:t>
            </a:r>
            <a:r>
              <a:rPr lang="it-IT" dirty="0" smtClean="0"/>
              <a:t>       documento programmatico non vincolante, fissa iniziative per la tutela dell’ambiente da realizzare nel XXI secolo e favorisce nascita di Agende locali («pensare globalmente, agire localmente»);</a:t>
            </a:r>
            <a:br>
              <a:rPr lang="it-IT" dirty="0" smtClean="0"/>
            </a:br>
            <a:r>
              <a:rPr lang="it-IT" dirty="0" smtClean="0">
                <a:solidFill>
                  <a:srgbClr val="FF0000"/>
                </a:solidFill>
              </a:rPr>
              <a:t>3) </a:t>
            </a:r>
            <a:r>
              <a:rPr lang="it-IT" u="sng" dirty="0" smtClean="0">
                <a:solidFill>
                  <a:srgbClr val="00B050"/>
                </a:solidFill>
              </a:rPr>
              <a:t>Dichiarazione</a:t>
            </a:r>
            <a:r>
              <a:rPr lang="it-IT" u="sng" dirty="0" smtClean="0"/>
              <a:t> </a:t>
            </a:r>
            <a:r>
              <a:rPr lang="it-IT" u="sng" dirty="0" smtClean="0">
                <a:solidFill>
                  <a:srgbClr val="00B050"/>
                </a:solidFill>
              </a:rPr>
              <a:t>di Rio</a:t>
            </a:r>
            <a:r>
              <a:rPr lang="it-IT" dirty="0" smtClean="0"/>
              <a:t>, 27 principi      rendono norma il concetto di sviluppo sostenibile, introducono </a:t>
            </a:r>
            <a:r>
              <a:rPr lang="it-IT" u="sng" dirty="0" smtClean="0"/>
              <a:t>«responsabilità comune ma differenziata</a:t>
            </a:r>
            <a:r>
              <a:rPr lang="it-IT" dirty="0" smtClean="0"/>
              <a:t>», principio di precauzione e del </a:t>
            </a:r>
            <a:r>
              <a:rPr lang="it-IT" u="sng" dirty="0" smtClean="0"/>
              <a:t>«chi inquina paga</a:t>
            </a:r>
            <a:r>
              <a:rPr lang="it-IT" dirty="0" smtClean="0"/>
              <a:t>», eliminazione povertà definita </a:t>
            </a:r>
            <a:r>
              <a:rPr lang="it-IT" u="sng" dirty="0" smtClean="0"/>
              <a:t>«obiettivo complementare</a:t>
            </a:r>
            <a:r>
              <a:rPr lang="it-IT" dirty="0" smtClean="0"/>
              <a:t>»; </a:t>
            </a:r>
            <a:br>
              <a:rPr lang="it-IT" dirty="0" smtClean="0"/>
            </a:br>
            <a:r>
              <a:rPr lang="it-IT" dirty="0" smtClean="0">
                <a:solidFill>
                  <a:srgbClr val="FF0000"/>
                </a:solidFill>
              </a:rPr>
              <a:t>4) </a:t>
            </a:r>
            <a:r>
              <a:rPr lang="it-IT" u="sng" dirty="0" smtClean="0">
                <a:solidFill>
                  <a:srgbClr val="00B050"/>
                </a:solidFill>
              </a:rPr>
              <a:t>Convenzione </a:t>
            </a:r>
            <a:r>
              <a:rPr lang="it-IT" u="sng" dirty="0">
                <a:solidFill>
                  <a:srgbClr val="00B050"/>
                </a:solidFill>
              </a:rPr>
              <a:t>Quadro sui Cambiamenti Climatici </a:t>
            </a:r>
            <a:r>
              <a:rPr lang="it-IT" dirty="0"/>
              <a:t>(UNFCCC</a:t>
            </a:r>
            <a:r>
              <a:rPr lang="it-IT" dirty="0" smtClean="0"/>
              <a:t>)      i governi che la ratificano s’impegnano a perseguire obiettivi non vincolanti per ridurre le proprie emissioni inquinanti.</a:t>
            </a:r>
          </a:p>
          <a:p>
            <a:r>
              <a:rPr lang="it-IT" dirty="0" smtClean="0">
                <a:solidFill>
                  <a:srgbClr val="FF0000"/>
                </a:solidFill>
              </a:rPr>
              <a:t>Conseguenze</a:t>
            </a:r>
            <a:r>
              <a:rPr lang="it-IT" dirty="0" smtClean="0"/>
              <a:t>: rilevanza dei principi e di alcune azioni intraprese, ma fallimento nell’atto pratico (anche per mancata ratifica USA); la UNFCCC conduce alla nascita della </a:t>
            </a:r>
            <a:r>
              <a:rPr lang="it-IT" u="sng" dirty="0" smtClean="0">
                <a:solidFill>
                  <a:srgbClr val="00B050"/>
                </a:solidFill>
              </a:rPr>
              <a:t>Conferenza delle Parti </a:t>
            </a:r>
            <a:r>
              <a:rPr lang="it-IT" dirty="0" smtClean="0"/>
              <a:t>(COP, ritrovo annuale fra i firmatari per valutare i progressi fatti); mancata approvazione di una Carta della Terra.</a:t>
            </a:r>
            <a:endParaRPr lang="it-IT" dirty="0"/>
          </a:p>
        </p:txBody>
      </p:sp>
      <p:sp>
        <p:nvSpPr>
          <p:cNvPr id="4" name="Freccia a destra rientrata 3"/>
          <p:cNvSpPr/>
          <p:nvPr/>
        </p:nvSpPr>
        <p:spPr>
          <a:xfrm>
            <a:off x="2274276" y="3329352"/>
            <a:ext cx="304801" cy="19929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2"/>
          <a:stretch>
            <a:fillRect/>
          </a:stretch>
        </p:blipFill>
        <p:spPr>
          <a:xfrm>
            <a:off x="4067909" y="3929100"/>
            <a:ext cx="347081" cy="220870"/>
          </a:xfrm>
          <a:prstGeom prst="rect">
            <a:avLst/>
          </a:prstGeom>
        </p:spPr>
      </p:pic>
      <p:pic>
        <p:nvPicPr>
          <p:cNvPr id="6" name="Immagine 5"/>
          <p:cNvPicPr>
            <a:picLocks noChangeAspect="1"/>
          </p:cNvPicPr>
          <p:nvPr/>
        </p:nvPicPr>
        <p:blipFill>
          <a:blip r:embed="rId3"/>
          <a:stretch>
            <a:fillRect/>
          </a:stretch>
        </p:blipFill>
        <p:spPr>
          <a:xfrm>
            <a:off x="6273942" y="4558861"/>
            <a:ext cx="347502" cy="225572"/>
          </a:xfrm>
          <a:prstGeom prst="rect">
            <a:avLst/>
          </a:prstGeom>
        </p:spPr>
      </p:pic>
      <p:pic>
        <p:nvPicPr>
          <p:cNvPr id="7" name="Immagine 6"/>
          <p:cNvPicPr>
            <a:picLocks noChangeAspect="1"/>
          </p:cNvPicPr>
          <p:nvPr/>
        </p:nvPicPr>
        <p:blipFill>
          <a:blip r:embed="rId4"/>
          <a:stretch>
            <a:fillRect/>
          </a:stretch>
        </p:blipFill>
        <p:spPr>
          <a:xfrm>
            <a:off x="1336431" y="250826"/>
            <a:ext cx="2602523" cy="2099822"/>
          </a:xfrm>
          <a:prstGeom prst="rect">
            <a:avLst/>
          </a:prstGeom>
        </p:spPr>
      </p:pic>
      <p:pic>
        <p:nvPicPr>
          <p:cNvPr id="9" name="Immagine 8"/>
          <p:cNvPicPr>
            <a:picLocks noChangeAspect="1"/>
          </p:cNvPicPr>
          <p:nvPr/>
        </p:nvPicPr>
        <p:blipFill>
          <a:blip r:embed="rId5"/>
          <a:stretch>
            <a:fillRect/>
          </a:stretch>
        </p:blipFill>
        <p:spPr>
          <a:xfrm>
            <a:off x="4511502" y="250826"/>
            <a:ext cx="4762500" cy="2099822"/>
          </a:xfrm>
          <a:prstGeom prst="rect">
            <a:avLst/>
          </a:prstGeom>
        </p:spPr>
      </p:pic>
    </p:spTree>
    <p:extLst>
      <p:ext uri="{BB962C8B-B14F-4D97-AF65-F5344CB8AC3E}">
        <p14:creationId xmlns:p14="http://schemas.microsoft.com/office/powerpoint/2010/main" val="3632500205"/>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2570</TotalTime>
  <Words>1961</Words>
  <Application>Microsoft Office PowerPoint</Application>
  <PresentationFormat>Widescreen</PresentationFormat>
  <Paragraphs>98</Paragraphs>
  <Slides>21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Trebuchet MS</vt:lpstr>
      <vt:lpstr>Wingdings 3</vt:lpstr>
      <vt:lpstr>Sfaccettatura</vt:lpstr>
      <vt:lpstr>Per una storia del diritto ambientale</vt:lpstr>
      <vt:lpstr>Qualche premessa: definizione di diritto dell’ambiente e sua importanza</vt:lpstr>
      <vt:lpstr>Presentazione standard di PowerPoint</vt:lpstr>
      <vt:lpstr>Un salto nel passato per capire meglio il presente</vt:lpstr>
      <vt:lpstr>Il piano sovranazionale</vt:lpstr>
      <vt:lpstr>Presentazione standard di PowerPoint</vt:lpstr>
      <vt:lpstr>La Conferenza di Stoccolma (1972)</vt:lpstr>
      <vt:lpstr>La strada verso la Conferenza di Rio de Janeiro (1992)</vt:lpstr>
      <vt:lpstr>Presentazione standard di PowerPoint</vt:lpstr>
      <vt:lpstr>Il ventennio post-Rio: le prime Cop, Kyoto, Johannesburg, ritorno a Rio</vt:lpstr>
      <vt:lpstr>Presentazione standard di PowerPoint</vt:lpstr>
      <vt:lpstr>Presentazione standard di PowerPoint</vt:lpstr>
      <vt:lpstr>Gli Accordi di Parigi (2015)</vt:lpstr>
      <vt:lpstr>Il piano comunitario (CEE/UE)</vt:lpstr>
      <vt:lpstr>Il piano nazionale</vt:lpstr>
      <vt:lpstr>UE ed Italia alla prova di Kyoto          I grafici mostrano i target di riduzione per gli anni ‘08-’12 stabiliti a Kyoto per i diversi Paesi europei e le variazioni di emissioni effettive. Si può notare come non tutti i Paesi avessero responsabilità di diminuire le proprie emissioni di gas serra e come, in generale, in pochi abbiano pienamente centrato gli obiettivi prefissati nel 1997. L’UE-15 ha superato la propria prova: impegnatasi per una riduzione dell’8%, ha tagliato le proprie emissioni dell’11,7%; tale percentuale sale se si tengono da conto i Paesi entrati nel 2004 nell’UE (i Paesi dell’Est hanno di fatti tagliato drasticamente il proprio inquinamento a seguito della crisi e del crollo del sistema sovietico). Per quanto riguarda l’Italia, l’obiettivo non è stato raggiunto: a fronte di un impegno per la riduzione del 6,5%, ha raggiunto solo il 4,7%.</vt:lpstr>
      <vt:lpstr>     In ogni caso i risultati prodotti da Kyoto non sono totalmente negativi: il Protocollo ha stimolato dei cambiamenti di rotta in diversi Paesi. in Italia ad es. si può assistere ad una riduzione delle emissioni di gas serra per persona (-22,9% dal 1990) e ad un aumento dell’utilizzo di energia ricavata da fonti rinnovabili contestualmente ad una diminuzione d’uso dei prodotti fossili.                                                                                                                                                                                        A livello globale, il taglio delle emissioni in diversi Paesi industrializzati è stato compensato dal grande aumento delle emissioni di Paesi in via di sviluppo (non toccati dagli obblighi di Kyoto) come la Cina, nonché dal mancato impegno degli USA (i due Paesi da soli rappresentano oggi il 41% delle emissioni globali). Le emissioni globali sono dunque aumentate, ma gli impegni di Kyoto rimangono importanti in quanto per la prima volta si è posta la necessità a livello mondiale dii ridurre l’immissione in atmosfera di gas serra.                                                                                                                                                                                  </vt:lpstr>
      <vt:lpstr>Presentazione standard di PowerPoint</vt:lpstr>
      <vt:lpstr>Un altro modo di vedere l’ambiente: il buen vivir delle costituzioni latinoamericane</vt:lpstr>
      <vt:lpstr>Le costituzioni di Ecuador e Bolivia </vt:lpstr>
      <vt:lpstr>Conclusioni: perché l’esperienza andina può insegnarci tanto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 una storia del diritto ambientale</dc:title>
  <dc:creator>Simone Bertuzzi</dc:creator>
  <cp:lastModifiedBy>Simone Bertuzzi</cp:lastModifiedBy>
  <cp:revision>98</cp:revision>
  <dcterms:created xsi:type="dcterms:W3CDTF">2020-10-27T14:47:41Z</dcterms:created>
  <dcterms:modified xsi:type="dcterms:W3CDTF">2020-11-02T18:24:52Z</dcterms:modified>
</cp:coreProperties>
</file>